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96" r:id="rId33"/>
    <p:sldId id="290" r:id="rId34"/>
    <p:sldId id="291" r:id="rId35"/>
    <p:sldId id="292" r:id="rId36"/>
    <p:sldId id="293" r:id="rId37"/>
    <p:sldId id="288" r:id="rId38"/>
    <p:sldId id="295" r:id="rId39"/>
    <p:sldId id="289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20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354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20442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050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31347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744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6571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593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33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97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71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71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81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637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29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858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14E07-6A15-413D-BBE3-7F2225032F71}" type="datetimeFigureOut">
              <a:rPr lang="en-GB" smtClean="0"/>
              <a:t>14/04/2025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484E4D6-5134-4EE6-82EA-304810083D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25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542235"/>
          </a:xfrm>
        </p:spPr>
        <p:txBody>
          <a:bodyPr>
            <a:normAutofit/>
          </a:bodyPr>
          <a:lstStyle/>
          <a:p>
            <a:pPr algn="ctr"/>
            <a:r>
              <a:rPr lang="fa-IR" sz="2400" b="1" dirty="0"/>
              <a:t>انواع مطالعات پژوهشی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240625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sz="2400" b="1" dirty="0"/>
              <a:t>نویسنده </a:t>
            </a:r>
            <a:r>
              <a:rPr lang="fa-IR" sz="2400" b="1" dirty="0" smtClean="0"/>
              <a:t>ارشد:</a:t>
            </a:r>
          </a:p>
          <a:p>
            <a:pPr algn="r" rtl="1"/>
            <a:r>
              <a:rPr lang="fa-IR" sz="1700" dirty="0"/>
              <a:t>بیشتر نقش مشاوره دارد.</a:t>
            </a:r>
          </a:p>
          <a:p>
            <a:pPr algn="r" rtl="1"/>
            <a:r>
              <a:rPr lang="fa-IR" sz="1700" dirty="0" smtClean="0"/>
              <a:t> </a:t>
            </a:r>
            <a:r>
              <a:rPr lang="fa-IR" sz="1700" dirty="0"/>
              <a:t>تضمین کننده اینکه مقاله با فرمتی درست برای ارسال به ژورنال آماده شود.</a:t>
            </a:r>
          </a:p>
          <a:p>
            <a:pPr algn="r" rtl="1"/>
            <a:r>
              <a:rPr lang="fa-IR" sz="1700" dirty="0" smtClean="0"/>
              <a:t>مشاوره </a:t>
            </a:r>
            <a:r>
              <a:rPr lang="fa-IR" sz="1700" dirty="0"/>
              <a:t>در موارد: تهیه پیش نویس، انتخاب ژورنال مناسب، بازخونی کامل متن، بررسی پاسخ نویسنده اول به </a:t>
            </a:r>
            <a:r>
              <a:rPr lang="fa-IR" sz="1700" dirty="0" smtClean="0"/>
              <a:t>کامنتهای داوران</a:t>
            </a:r>
          </a:p>
          <a:p>
            <a:pPr algn="r" rtl="1"/>
            <a:r>
              <a:rPr lang="fa-IR" sz="2400" b="1" dirty="0"/>
              <a:t>نویسنده دوم</a:t>
            </a:r>
            <a:r>
              <a:rPr lang="fa-IR" b="1" dirty="0" smtClean="0"/>
              <a:t>:</a:t>
            </a:r>
          </a:p>
          <a:p>
            <a:pPr algn="r" rtl="1"/>
            <a:r>
              <a:rPr lang="fa-IR" sz="1600" dirty="0"/>
              <a:t>معمولا کسی است که پس از نویسنده اول و نویسنده ارشد بیشترین سهم را در تهیه و نگارش مقاله دارد.</a:t>
            </a:r>
          </a:p>
          <a:p>
            <a:pPr algn="r" rtl="1"/>
            <a:r>
              <a:rPr lang="fa-IR" dirty="0" smtClean="0"/>
              <a:t> </a:t>
            </a:r>
            <a:r>
              <a:rPr lang="fa-IR" sz="1600" dirty="0"/>
              <a:t>تهیه </a:t>
            </a:r>
            <a:r>
              <a:rPr lang="fa-IR" sz="1600" dirty="0" smtClean="0"/>
              <a:t>بخشهای </a:t>
            </a:r>
            <a:r>
              <a:rPr lang="fa-IR" sz="1600" dirty="0"/>
              <a:t>پیش نویس </a:t>
            </a:r>
            <a:r>
              <a:rPr lang="fa-IR" sz="1600" dirty="0" smtClean="0"/>
              <a:t>مقاله 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گاهی مرور کلی مقاله برای کمک به </a:t>
            </a:r>
            <a:r>
              <a:rPr lang="fa-IR" sz="1600" dirty="0" smtClean="0"/>
              <a:t>داور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گاهی به عنوان نویسنده ارشد یا مسئول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6973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 rtl="1"/>
            <a:r>
              <a:rPr lang="fa-IR" sz="2400" b="1" dirty="0"/>
              <a:t>سایر </a:t>
            </a:r>
            <a:r>
              <a:rPr lang="fa-IR" sz="2400" b="1" dirty="0" smtClean="0"/>
              <a:t>نویسندگان:</a:t>
            </a:r>
          </a:p>
          <a:p>
            <a:pPr algn="r" rtl="1"/>
            <a:r>
              <a:rPr lang="fa-IR" sz="1900" dirty="0"/>
              <a:t>بررسی کلی طرح و رئوس مطالب</a:t>
            </a:r>
          </a:p>
          <a:p>
            <a:pPr algn="r" rtl="1"/>
            <a:r>
              <a:rPr lang="fa-IR" sz="1900" dirty="0" smtClean="0"/>
              <a:t> </a:t>
            </a:r>
            <a:r>
              <a:rPr lang="fa-IR" sz="1900" dirty="0"/>
              <a:t>بررسی کلی پیش نویس مقاله</a:t>
            </a:r>
          </a:p>
          <a:p>
            <a:pPr algn="r" rtl="1"/>
            <a:r>
              <a:rPr lang="fa-IR" sz="1900" dirty="0" smtClean="0"/>
              <a:t>نوشتن </a:t>
            </a:r>
            <a:r>
              <a:rPr lang="fa-IR" sz="1900" dirty="0"/>
              <a:t>بخشی از مقاله که در تخصص آنها باشد به درخواست نویسنده اول یا </a:t>
            </a:r>
            <a:r>
              <a:rPr lang="fa-IR" sz="1900" dirty="0" smtClean="0"/>
              <a:t>ارشد</a:t>
            </a:r>
          </a:p>
          <a:p>
            <a:pPr algn="r" rtl="1"/>
            <a:r>
              <a:rPr lang="fa-IR" sz="2400" b="1" dirty="0" smtClean="0"/>
              <a:t>نویسنده مسئول:</a:t>
            </a:r>
            <a:r>
              <a:rPr lang="en-US" sz="2400" b="1" dirty="0" smtClean="0"/>
              <a:t>Corresponding Author </a:t>
            </a:r>
            <a:r>
              <a:rPr lang="en-US" b="1" dirty="0" smtClean="0"/>
              <a:t>)</a:t>
            </a:r>
            <a:r>
              <a:rPr lang="fa-IR" b="1" dirty="0" smtClean="0"/>
              <a:t> </a:t>
            </a:r>
            <a:r>
              <a:rPr lang="en-GB" b="1" dirty="0" smtClean="0"/>
              <a:t>(</a:t>
            </a:r>
            <a:endParaRPr lang="fa-IR" b="1" dirty="0" smtClean="0"/>
          </a:p>
          <a:p>
            <a:pPr algn="r" rtl="1"/>
            <a:r>
              <a:rPr lang="fa-IR" sz="1700" dirty="0" smtClean="0"/>
              <a:t>معمولا آخرین نام در لیست نویسندگان، نویسنده مسئول است، کسی که اغلب ایده</a:t>
            </a:r>
            <a:r>
              <a:rPr lang="en-GB" sz="1700" dirty="0" smtClean="0"/>
              <a:t> </a:t>
            </a:r>
            <a:r>
              <a:rPr lang="fa-IR" sz="1700" dirty="0" smtClean="0"/>
              <a:t>اولیه برای مطالعه را مطرح کرده است، نقش مدیریت و مسئولیت موارد مربوط به تهیه و چاپ </a:t>
            </a:r>
            <a:r>
              <a:rPr lang="en-GB" sz="1700" dirty="0" smtClean="0"/>
              <a:t> </a:t>
            </a:r>
            <a:r>
              <a:rPr lang="fa-IR" sz="1700" dirty="0" smtClean="0"/>
              <a:t>مقاله </a:t>
            </a:r>
            <a:r>
              <a:rPr lang="fa-IR" sz="1700" dirty="0"/>
              <a:t>را </a:t>
            </a:r>
            <a:r>
              <a:rPr lang="fa-IR" sz="1700" dirty="0" smtClean="0"/>
              <a:t>عهده دار </a:t>
            </a:r>
            <a:r>
              <a:rPr lang="fa-IR" sz="1700" dirty="0"/>
              <a:t>است.</a:t>
            </a:r>
          </a:p>
          <a:p>
            <a:pPr marL="0" indent="0" algn="r" rtl="1">
              <a:buNone/>
            </a:pPr>
            <a:r>
              <a:rPr lang="en-GB" sz="1700" dirty="0" smtClean="0"/>
              <a:t>    </a:t>
            </a:r>
            <a:r>
              <a:rPr lang="fa-IR" sz="1700" dirty="0" smtClean="0"/>
              <a:t>• </a:t>
            </a:r>
            <a:r>
              <a:rPr lang="fa-IR" sz="1700" dirty="0"/>
              <a:t>تهیه لیست نویسندگان مقاله بر اساس معیار</a:t>
            </a:r>
          </a:p>
          <a:p>
            <a:pPr marL="0" indent="0" algn="r" rtl="1">
              <a:buNone/>
            </a:pPr>
            <a:r>
              <a:rPr lang="en-GB" sz="1700" dirty="0" smtClean="0"/>
              <a:t>    </a:t>
            </a:r>
            <a:r>
              <a:rPr lang="fa-IR" sz="1700" dirty="0" smtClean="0"/>
              <a:t>• </a:t>
            </a:r>
            <a:r>
              <a:rPr lang="fa-IR" sz="1700" dirty="0"/>
              <a:t>تهیه پیش نویس و ارسال به تمام نویسندگان همکار و هماهنگی و تأیید پیش نویس</a:t>
            </a:r>
          </a:p>
          <a:p>
            <a:pPr marL="0" indent="0" algn="r" rtl="1">
              <a:buNone/>
            </a:pPr>
            <a:r>
              <a:rPr lang="en-GB" sz="1700" dirty="0" smtClean="0"/>
              <a:t>    </a:t>
            </a:r>
            <a:r>
              <a:rPr lang="fa-IR" sz="1700" dirty="0" smtClean="0"/>
              <a:t>• </a:t>
            </a:r>
            <a:r>
              <a:rPr lang="fa-IR" sz="1700" dirty="0"/>
              <a:t>حفظ یکپارچگی تحقیقات و اطمینان از صحت و دقت امور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6904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59693"/>
            <a:ext cx="8596668" cy="5181670"/>
          </a:xfrm>
        </p:spPr>
        <p:txBody>
          <a:bodyPr>
            <a:normAutofit/>
          </a:bodyPr>
          <a:lstStyle/>
          <a:p>
            <a:pPr algn="r" rtl="1"/>
            <a:r>
              <a:rPr lang="fa-IR" sz="2400" b="1" dirty="0" smtClean="0"/>
              <a:t>نمونه</a:t>
            </a:r>
            <a:r>
              <a:rPr lang="en-GB" sz="2400" b="1" dirty="0" smtClean="0"/>
              <a:t> </a:t>
            </a:r>
            <a:r>
              <a:rPr lang="fa-IR" sz="2400" b="1" dirty="0" smtClean="0"/>
              <a:t>هایی </a:t>
            </a:r>
            <a:r>
              <a:rPr lang="fa-IR" sz="2400" b="1" dirty="0"/>
              <a:t>از وظایف ارائه شده به ژورنا لها برای نویسندگان</a:t>
            </a:r>
            <a:r>
              <a:rPr lang="fa-IR" sz="2400" b="1" dirty="0" smtClean="0"/>
              <a:t>:</a:t>
            </a:r>
            <a:endParaRPr lang="en-US" sz="2400" b="1" dirty="0" smtClean="0"/>
          </a:p>
          <a:p>
            <a:pPr marL="0" indent="0" algn="r" rtl="1">
              <a:buNone/>
            </a:pPr>
            <a:endParaRPr lang="en-GB" sz="2400" b="1" dirty="0" smtClean="0"/>
          </a:p>
          <a:p>
            <a:pPr algn="r" rtl="1"/>
            <a:r>
              <a:rPr lang="fa-IR" sz="1600" dirty="0" smtClean="0"/>
              <a:t>اجرا </a:t>
            </a:r>
            <a:r>
              <a:rPr lang="fa-IR" sz="1600" dirty="0"/>
              <a:t>و جمع آوری داد </a:t>
            </a:r>
            <a:r>
              <a:rPr lang="fa-IR" sz="1600" dirty="0" smtClean="0"/>
              <a:t>ه</a:t>
            </a:r>
            <a:r>
              <a:rPr lang="en-US" sz="1600" dirty="0" smtClean="0"/>
              <a:t> </a:t>
            </a:r>
            <a:r>
              <a:rPr lang="fa-IR" sz="1600" dirty="0" smtClean="0"/>
              <a:t>ها</a:t>
            </a:r>
            <a:endParaRPr lang="fa-IR" sz="1600" dirty="0"/>
          </a:p>
          <a:p>
            <a:pPr algn="r" rtl="1"/>
            <a:r>
              <a:rPr lang="fa-IR" sz="1600" dirty="0" smtClean="0"/>
              <a:t>تصمیم </a:t>
            </a:r>
            <a:r>
              <a:rPr lang="fa-IR" sz="1600" dirty="0"/>
              <a:t>در مورد موضوع، مفهوم پردازی و طراحی مطالعه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جست و جو و یافتن متون مرتبط</a:t>
            </a:r>
          </a:p>
          <a:p>
            <a:pPr algn="r" rtl="1"/>
            <a:r>
              <a:rPr lang="fa-IR" sz="1600" dirty="0" smtClean="0"/>
              <a:t>مدیریت </a:t>
            </a:r>
            <a:r>
              <a:rPr lang="fa-IR" sz="1600" dirty="0"/>
              <a:t>داد </a:t>
            </a:r>
            <a:r>
              <a:rPr lang="fa-IR" sz="1600" dirty="0" smtClean="0"/>
              <a:t>ه</a:t>
            </a:r>
            <a:r>
              <a:rPr lang="en-US" sz="1600" dirty="0" smtClean="0"/>
              <a:t> </a:t>
            </a:r>
            <a:r>
              <a:rPr lang="fa-IR" sz="1600" dirty="0" smtClean="0"/>
              <a:t>ها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تحلیل و تفسیر داد </a:t>
            </a:r>
            <a:r>
              <a:rPr lang="fa-IR" sz="1600" dirty="0" smtClean="0"/>
              <a:t>ه</a:t>
            </a:r>
            <a:r>
              <a:rPr lang="en-US" sz="1600" dirty="0" smtClean="0"/>
              <a:t> </a:t>
            </a:r>
            <a:r>
              <a:rPr lang="fa-IR" sz="1600" dirty="0" smtClean="0"/>
              <a:t>ها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نوشتن و مرور نقادانه مقاله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نظارت بر نوشتن و ...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00518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123"/>
            <a:ext cx="10515600" cy="552209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600" dirty="0" smtClean="0"/>
              <a:t>    ذکر </a:t>
            </a:r>
            <a:r>
              <a:rPr lang="fa-IR" sz="1600" dirty="0"/>
              <a:t>عناوینی مانند دکتر، متخصص، مهندس و ... پیش از نام نویسنده ممنوع است، </a:t>
            </a:r>
            <a:r>
              <a:rPr lang="fa-IR" sz="1600" dirty="0" smtClean="0"/>
              <a:t>نام یا نام خانوادگی دو بخشی بدون فاصله نوشته میشود.</a:t>
            </a:r>
          </a:p>
          <a:p>
            <a:pPr marL="0" indent="0" algn="r" rtl="1">
              <a:buNone/>
            </a:pPr>
            <a:r>
              <a:rPr lang="fa-IR" sz="1600" dirty="0" smtClean="0"/>
              <a:t>   </a:t>
            </a:r>
            <a:r>
              <a:rPr lang="fa-IR" sz="1600" dirty="0"/>
              <a:t> </a:t>
            </a:r>
            <a:r>
              <a:rPr lang="fa-IR" sz="1600" dirty="0" smtClean="0"/>
              <a:t>نویسنده مسئول معمولا با علامت * در بین نا مها مشخص م یشود.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1600" dirty="0" smtClean="0"/>
              <a:t>   </a:t>
            </a:r>
            <a:r>
              <a:rPr lang="fa-IR" sz="1600" dirty="0"/>
              <a:t> </a:t>
            </a:r>
            <a:r>
              <a:rPr lang="fa-IR" sz="1600" dirty="0" smtClean="0"/>
              <a:t>در </a:t>
            </a:r>
            <a:r>
              <a:rPr lang="fa-IR" sz="1600" dirty="0"/>
              <a:t>صورت یکسان بودن افیلیشن چندین نویسنده، با یک نشانگر مثل عدد یا </a:t>
            </a:r>
            <a:r>
              <a:rPr lang="fa-IR" sz="1600" dirty="0" smtClean="0"/>
              <a:t>حرف انگلیسی</a:t>
            </a:r>
            <a:r>
              <a:rPr lang="fa-IR" sz="1600" dirty="0"/>
              <a:t>، یک افیلیشن به هر دو نفر اختصاص داده می شود.</a:t>
            </a:r>
          </a:p>
          <a:p>
            <a:pPr marL="0" indent="0" algn="r" rtl="1">
              <a:buNone/>
            </a:pPr>
            <a:r>
              <a:rPr lang="fa-IR" sz="1600" dirty="0" smtClean="0"/>
              <a:t>    </a:t>
            </a:r>
            <a:r>
              <a:rPr lang="fa-IR" sz="1600" dirty="0"/>
              <a:t>هر دانشگاه یا هر مرکز و سازمان، شکل و قالب مشخصی برای ذکر افیلیشن </a:t>
            </a:r>
            <a:r>
              <a:rPr lang="fa-IR" sz="1600" dirty="0" smtClean="0"/>
              <a:t>به دانشجویان </a:t>
            </a:r>
            <a:r>
              <a:rPr lang="fa-IR" sz="1600" dirty="0"/>
              <a:t>یا اعضای آن ارائه </a:t>
            </a:r>
            <a:r>
              <a:rPr lang="fa-IR" sz="1600" dirty="0" smtClean="0"/>
              <a:t>میکند.</a:t>
            </a:r>
          </a:p>
          <a:p>
            <a:pPr marL="0" indent="0" algn="r" rtl="1">
              <a:buNone/>
            </a:pPr>
            <a:r>
              <a:rPr lang="fa-IR" sz="1600" dirty="0" smtClean="0"/>
              <a:t>  </a:t>
            </a:r>
            <a:r>
              <a:rPr lang="fa-IR" sz="1600" dirty="0"/>
              <a:t> </a:t>
            </a:r>
            <a:r>
              <a:rPr lang="fa-IR" sz="1600" dirty="0" smtClean="0"/>
              <a:t> </a:t>
            </a:r>
            <a:r>
              <a:rPr lang="fa-IR" sz="1600" dirty="0"/>
              <a:t>شروع افیلیشن معمولا با گروه علمی محقق، سپس دانشکده یا دپارتمان نویسنده </a:t>
            </a:r>
            <a:r>
              <a:rPr lang="fa-IR" sz="1600" dirty="0" smtClean="0"/>
              <a:t>سپس دانشگاه </a:t>
            </a:r>
            <a:r>
              <a:rPr lang="fa-IR" sz="1600" dirty="0"/>
              <a:t>و سپس استان و کشور</a:t>
            </a:r>
            <a:r>
              <a:rPr lang="fa-IR" sz="1600" dirty="0" smtClean="0"/>
              <a:t>.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 </a:t>
            </a:r>
            <a:r>
              <a:rPr lang="fa-IR" sz="1600" dirty="0"/>
              <a:t>مطابق ادرس دهی انگلیسی</a:t>
            </a:r>
          </a:p>
          <a:p>
            <a:pPr marL="0" indent="0" algn="r" rtl="1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6785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842" y="1133232"/>
            <a:ext cx="8596668" cy="4962838"/>
          </a:xfrm>
        </p:spPr>
        <p:txBody>
          <a:bodyPr>
            <a:normAutofit/>
          </a:bodyPr>
          <a:lstStyle/>
          <a:p>
            <a:pPr algn="r" rtl="1"/>
            <a:r>
              <a:rPr lang="fa-IR" sz="1600" dirty="0"/>
              <a:t>تا حد امکان برای یک نویسنده، برای تمام مقالات از یک نوع افیلیشن استفاده </a:t>
            </a:r>
            <a:r>
              <a:rPr lang="fa-IR" sz="1600" dirty="0" smtClean="0"/>
              <a:t>شود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fa-IR" sz="1600" dirty="0" smtClean="0"/>
              <a:t> </a:t>
            </a:r>
            <a:r>
              <a:rPr lang="fa-IR" sz="1600" dirty="0"/>
              <a:t>و از بکار بردن افلیشن های متفاوت </a:t>
            </a:r>
            <a:r>
              <a:rPr lang="fa-IR" sz="1600" dirty="0" smtClean="0"/>
              <a:t>برای یک نویسنده </a:t>
            </a:r>
            <a:r>
              <a:rPr lang="fa-IR" sz="1600" dirty="0"/>
              <a:t>اجتناب </a:t>
            </a:r>
            <a:r>
              <a:rPr lang="fa-IR" sz="1600" dirty="0" smtClean="0"/>
              <a:t>شود</a:t>
            </a:r>
            <a:endParaRPr lang="fa-IR" sz="1600" dirty="0"/>
          </a:p>
          <a:p>
            <a:pPr algn="r" rtl="1">
              <a:lnSpc>
                <a:spcPct val="300000"/>
              </a:lnSpc>
            </a:pPr>
            <a:r>
              <a:rPr lang="fa-IR" sz="1600" dirty="0"/>
              <a:t>محقق بدون افیلیشن</a:t>
            </a:r>
            <a:r>
              <a:rPr lang="fa-IR" sz="1600" dirty="0" smtClean="0"/>
              <a:t>؟؟</a:t>
            </a:r>
          </a:p>
          <a:p>
            <a:pPr algn="r" rtl="1">
              <a:lnSpc>
                <a:spcPct val="300000"/>
              </a:lnSpc>
            </a:pPr>
            <a:r>
              <a:rPr lang="fa-IR" sz="1600" dirty="0" smtClean="0"/>
              <a:t> </a:t>
            </a:r>
            <a:r>
              <a:rPr lang="fa-IR" sz="1600" dirty="0"/>
              <a:t>افیلیشن کجا قرار میگیرد</a:t>
            </a:r>
            <a:r>
              <a:rPr lang="fa-IR" sz="1600" dirty="0" smtClean="0"/>
              <a:t>؟؟</a:t>
            </a:r>
          </a:p>
          <a:p>
            <a:pPr algn="r" rtl="1">
              <a:lnSpc>
                <a:spcPct val="300000"/>
              </a:lnSpc>
            </a:pPr>
            <a:r>
              <a:rPr lang="fa-IR" sz="1600" dirty="0"/>
              <a:t>آیا </a:t>
            </a:r>
            <a:r>
              <a:rPr lang="fa-IR" sz="1600" dirty="0" smtClean="0"/>
              <a:t>میتوان </a:t>
            </a:r>
            <a:r>
              <a:rPr lang="fa-IR" sz="1600" dirty="0"/>
              <a:t>دو نویسنده مسئول برای یک مقاله داشت؟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4171682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/>
              <a:t>چکیده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078" y="1258277"/>
            <a:ext cx="10515600" cy="4918686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/>
              <a:t>چکیده، آینه تمام نمای یک </a:t>
            </a:r>
            <a:r>
              <a:rPr lang="fa-IR" sz="2400" dirty="0" smtClean="0"/>
              <a:t>مقاله</a:t>
            </a:r>
          </a:p>
          <a:p>
            <a:pPr algn="r" rtl="1">
              <a:lnSpc>
                <a:spcPct val="150000"/>
              </a:lnSpc>
            </a:pPr>
            <a:r>
              <a:rPr lang="fa-IR" sz="1600" dirty="0"/>
              <a:t>چکیده </a:t>
            </a:r>
            <a:r>
              <a:rPr lang="fa-IR" sz="1600" dirty="0" smtClean="0"/>
              <a:t>پس از </a:t>
            </a:r>
            <a:r>
              <a:rPr lang="fa-IR" sz="1600" dirty="0"/>
              <a:t>عنوان، پر بیننده ترین قسمت مقاله، با بیان هدف مطالعه یا گاهی با دستورالعمل مجله با بیان زمینه یا بیان </a:t>
            </a:r>
            <a:r>
              <a:rPr lang="fa-IR" sz="1600" dirty="0" smtClean="0"/>
              <a:t>مسئله پژوهش آغاز </a:t>
            </a:r>
            <a:r>
              <a:rPr lang="fa-IR" sz="1600" dirty="0"/>
              <a:t>می شود، با طرح مطالعه و </a:t>
            </a:r>
            <a:r>
              <a:rPr lang="fa-IR" sz="1600" dirty="0" smtClean="0"/>
              <a:t>روش ادامه </a:t>
            </a:r>
            <a:r>
              <a:rPr lang="fa-IR" sz="1600" dirty="0"/>
              <a:t>می یابد، </a:t>
            </a:r>
            <a:r>
              <a:rPr lang="fa-IR" sz="1600" dirty="0" smtClean="0"/>
              <a:t>  سپس یافته های اصلی شامل نتایج خاص و معنی دار بیان می شود.</a:t>
            </a:r>
          </a:p>
          <a:p>
            <a:pPr marL="0" indent="0" algn="r" rtl="1">
              <a:buNone/>
            </a:pPr>
            <a:r>
              <a:rPr lang="fa-IR" sz="1600" dirty="0" smtClean="0"/>
              <a:t>   چکیده معمولا رفرنس، شکل یا جدول ندارد.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 </a:t>
            </a:r>
            <a:r>
              <a:rPr lang="fa-IR" sz="1600" dirty="0"/>
              <a:t>چکیده معمولا </a:t>
            </a:r>
            <a:r>
              <a:rPr lang="fa-IR" sz="1600" dirty="0" smtClean="0"/>
              <a:t>پس از </a:t>
            </a:r>
            <a:r>
              <a:rPr lang="fa-IR" sz="1600" dirty="0"/>
              <a:t>پایان </a:t>
            </a:r>
            <a:r>
              <a:rPr lang="fa-IR" sz="1600" dirty="0" smtClean="0"/>
              <a:t>نگارش مقاله </a:t>
            </a:r>
            <a:r>
              <a:rPr lang="fa-IR" sz="1600" dirty="0"/>
              <a:t>نگاشته </a:t>
            </a:r>
            <a:r>
              <a:rPr lang="fa-IR" sz="1600" dirty="0" smtClean="0"/>
              <a:t>میشود </a:t>
            </a:r>
            <a:r>
              <a:rPr lang="fa-IR" sz="1600" dirty="0"/>
              <a:t>و نباید متن یا جملات داخل خود مقاله کپی برداری شود.</a:t>
            </a:r>
          </a:p>
          <a:p>
            <a:pPr marL="0" indent="0" algn="r" rtl="1">
              <a:buNone/>
            </a:pPr>
            <a:r>
              <a:rPr lang="fa-IR" sz="1600" dirty="0" smtClean="0"/>
              <a:t>    </a:t>
            </a:r>
            <a:r>
              <a:rPr lang="fa-IR" sz="1600" dirty="0"/>
              <a:t>قسمتی برای بحث در چکیده وجود ندارد و فقط با بیان چند جمله و به طور مختصر برای تفسیر نهایی </a:t>
            </a:r>
            <a:r>
              <a:rPr lang="fa-IR" sz="1600" dirty="0" smtClean="0"/>
              <a:t>یافته ها </a:t>
            </a:r>
            <a:r>
              <a:rPr lang="fa-IR" sz="1600" dirty="0"/>
              <a:t>تحت عنوان نتیجه گیری </a:t>
            </a:r>
            <a:r>
              <a:rPr lang="fa-IR" sz="1600" dirty="0" smtClean="0"/>
              <a:t>اکتفا می </a:t>
            </a:r>
            <a:r>
              <a:rPr lang="fa-IR" sz="1600" dirty="0"/>
              <a:t>شود.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1600" dirty="0" smtClean="0"/>
              <a:t>    </a:t>
            </a:r>
            <a:r>
              <a:rPr lang="fa-IR" sz="1600" dirty="0"/>
              <a:t>نوشتن چکیده معمولا از افعال زمان گذشته به شکل سوم </a:t>
            </a:r>
            <a:r>
              <a:rPr lang="fa-IR" sz="1600" dirty="0" smtClean="0"/>
              <a:t>شخص استفاده میشود </a:t>
            </a:r>
            <a:r>
              <a:rPr lang="fa-IR" sz="1600" dirty="0"/>
              <a:t>و از استفاده </a:t>
            </a:r>
            <a:r>
              <a:rPr lang="fa-IR" sz="1600" dirty="0" smtClean="0"/>
              <a:t>آینده </a:t>
            </a:r>
            <a:r>
              <a:rPr lang="fa-IR" sz="1600" dirty="0"/>
              <a:t>امتناع شود. </a:t>
            </a:r>
          </a:p>
          <a:p>
            <a:pPr marL="0" indent="0" algn="r" rtl="1">
              <a:buNone/>
            </a:pPr>
            <a:r>
              <a:rPr lang="fa-IR" sz="1600" dirty="0" smtClean="0"/>
              <a:t>    حجم چکیده </a:t>
            </a:r>
            <a:r>
              <a:rPr lang="fa-IR" sz="1600" dirty="0"/>
              <a:t>معمولا 5 درصد از حجم کل مقاله است و حدود 100 تا 250 کلمه است</a:t>
            </a:r>
            <a:r>
              <a:rPr lang="fa-IR" sz="1600" b="1" dirty="0"/>
              <a:t>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3936561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b="1" dirty="0"/>
              <a:t>انواع چکیده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4247"/>
            <a:ext cx="8596668" cy="4697116"/>
          </a:xfrm>
        </p:spPr>
        <p:txBody>
          <a:bodyPr/>
          <a:lstStyle/>
          <a:p>
            <a:pPr algn="r" rtl="1"/>
            <a:r>
              <a:rPr lang="fa-IR" sz="2400" dirty="0"/>
              <a:t>چکیده </a:t>
            </a:r>
            <a:r>
              <a:rPr lang="fa-IR" sz="2400" dirty="0" smtClean="0"/>
              <a:t>ساختارمند</a:t>
            </a:r>
            <a:r>
              <a:rPr lang="fa-IR" b="1" dirty="0"/>
              <a:t>: </a:t>
            </a:r>
            <a:r>
              <a:rPr lang="fa-IR" sz="1600" dirty="0" smtClean="0"/>
              <a:t>قسمتهای مختلف چکیده مشخص و هرکدام به صورت جدا نگارش می شوند،شامل سه نوع : </a:t>
            </a:r>
          </a:p>
          <a:p>
            <a:pPr algn="r" rtl="1"/>
            <a:r>
              <a:rPr lang="en-US" sz="2400" b="1" dirty="0" smtClean="0"/>
              <a:t>Informative Abstract</a:t>
            </a:r>
          </a:p>
          <a:p>
            <a:pPr algn="r" rtl="1"/>
            <a:r>
              <a:rPr lang="en-US" sz="2400" b="1" dirty="0" smtClean="0"/>
              <a:t>Indicative Abstract</a:t>
            </a:r>
            <a:endParaRPr lang="fa-IR" sz="2400" b="1" dirty="0" smtClean="0"/>
          </a:p>
          <a:p>
            <a:pPr algn="r" rtl="1"/>
            <a:r>
              <a:rPr lang="en-US" sz="2400" b="1" dirty="0" smtClean="0"/>
              <a:t>Indicative-Informative Abstract</a:t>
            </a:r>
            <a:endParaRPr lang="fa-IR" sz="2400" b="1" dirty="0" smtClean="0"/>
          </a:p>
          <a:p>
            <a:pPr algn="r" rtl="1">
              <a:lnSpc>
                <a:spcPct val="250000"/>
              </a:lnSpc>
            </a:pPr>
            <a:r>
              <a:rPr lang="fa-IR" sz="2400" dirty="0" smtClean="0"/>
              <a:t>چکیده </a:t>
            </a:r>
            <a:r>
              <a:rPr lang="fa-IR" sz="2400" dirty="0"/>
              <a:t>غیرساختارمند</a:t>
            </a:r>
            <a:r>
              <a:rPr lang="fa-IR" b="1" dirty="0"/>
              <a:t>: </a:t>
            </a:r>
            <a:r>
              <a:rPr lang="fa-IR" sz="1600" dirty="0" smtClean="0"/>
              <a:t>قسمتهای </a:t>
            </a:r>
            <a:r>
              <a:rPr lang="fa-IR" sz="1600" dirty="0"/>
              <a:t>مذکور پشت سرهم و بدون تفکیک بیان </a:t>
            </a:r>
            <a:r>
              <a:rPr lang="fa-IR" sz="1600" dirty="0" smtClean="0"/>
              <a:t>میشوند</a:t>
            </a:r>
            <a:r>
              <a:rPr lang="fa-IR" sz="1600" dirty="0"/>
              <a:t>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171258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86154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 smtClean="0"/>
              <a:t>کلیدواژه ها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95755"/>
            <a:ext cx="8596668" cy="4845608"/>
          </a:xfrm>
        </p:spPr>
        <p:txBody>
          <a:bodyPr>
            <a:normAutofit/>
          </a:bodyPr>
          <a:lstStyle/>
          <a:p>
            <a:pPr algn="r" rtl="1"/>
            <a:r>
              <a:rPr lang="fa-IR" sz="1600" dirty="0" smtClean="0"/>
              <a:t>کلیدواژه ها </a:t>
            </a:r>
            <a:r>
              <a:rPr lang="fa-IR" sz="1600" dirty="0"/>
              <a:t>برای سرچ کردن مقاله و نمایه یا ایندکس کردن مقاله در پایگا </a:t>
            </a:r>
            <a:r>
              <a:rPr lang="fa-IR" sz="1600" dirty="0" smtClean="0"/>
              <a:t>ه</a:t>
            </a:r>
            <a:r>
              <a:rPr lang="en-US" sz="1600" dirty="0" smtClean="0"/>
              <a:t> </a:t>
            </a:r>
            <a:r>
              <a:rPr lang="fa-IR" sz="1600" dirty="0" smtClean="0"/>
              <a:t>های </a:t>
            </a:r>
            <a:r>
              <a:rPr lang="fa-IR" sz="1600" dirty="0"/>
              <a:t>اطلاعاتی لازم است.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انتخاب درست برابر با شانس بیشتر برای یافتن مقاله و مطالعه و استناد بیشتر به آن.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تعداد </a:t>
            </a:r>
            <a:r>
              <a:rPr lang="fa-IR" sz="1600" dirty="0" smtClean="0"/>
              <a:t>کلید</a:t>
            </a:r>
            <a:r>
              <a:rPr lang="en-US" sz="1600" dirty="0" smtClean="0"/>
              <a:t> </a:t>
            </a:r>
            <a:r>
              <a:rPr lang="fa-IR" sz="1600" dirty="0" smtClean="0"/>
              <a:t>واژ ه</a:t>
            </a:r>
            <a:r>
              <a:rPr lang="en-US" sz="1600" dirty="0" smtClean="0"/>
              <a:t> </a:t>
            </a:r>
            <a:r>
              <a:rPr lang="fa-IR" sz="1600" dirty="0" smtClean="0"/>
              <a:t>ها </a:t>
            </a:r>
            <a:r>
              <a:rPr lang="fa-IR" sz="1600" dirty="0"/>
              <a:t>برحسب نوع و موضوع مقاله متفاوت است.</a:t>
            </a:r>
          </a:p>
          <a:p>
            <a:pPr algn="r" rtl="1">
              <a:lnSpc>
                <a:spcPct val="250000"/>
              </a:lnSpc>
            </a:pPr>
            <a:r>
              <a:rPr lang="fa-IR" sz="1600" dirty="0" smtClean="0"/>
              <a:t> </a:t>
            </a:r>
            <a:r>
              <a:rPr lang="fa-IR" sz="1600" dirty="0"/>
              <a:t>یکی از </a:t>
            </a:r>
            <a:r>
              <a:rPr lang="fa-IR" sz="1600" dirty="0" smtClean="0"/>
              <a:t>راههای </a:t>
            </a:r>
            <a:r>
              <a:rPr lang="fa-IR" sz="1600" dirty="0"/>
              <a:t>معروف تعیین کلید </a:t>
            </a:r>
            <a:r>
              <a:rPr lang="fa-IR" sz="1600" dirty="0" smtClean="0"/>
              <a:t>واژه ها</a:t>
            </a:r>
            <a:r>
              <a:rPr lang="fa-IR" sz="1600" dirty="0"/>
              <a:t>، استفاده از سرعناوین پزشکی </a:t>
            </a:r>
            <a:r>
              <a:rPr lang="fa-IR" sz="1600" dirty="0" smtClean="0"/>
              <a:t>یا</a:t>
            </a:r>
            <a:r>
              <a:rPr lang="en-GB" sz="1600" dirty="0" err="1" smtClean="0"/>
              <a:t>MeSH</a:t>
            </a:r>
            <a:r>
              <a:rPr lang="en-GB" sz="1600" dirty="0" smtClean="0"/>
              <a:t> </a:t>
            </a:r>
            <a:r>
              <a:rPr lang="fa-IR" sz="1600" dirty="0" smtClean="0"/>
              <a:t> در </a:t>
            </a:r>
            <a:r>
              <a:rPr lang="fa-IR" sz="1600" dirty="0"/>
              <a:t>پایگاه پاب مد است.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معمولا تا حدود 6 کلمه توصیه می شود.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نگارش اختصارات به عنوان کلیدواژه ممنوع است حتی اصطلاحات رایج مخفف.</a:t>
            </a:r>
          </a:p>
          <a:p>
            <a:pPr algn="r" rtl="1"/>
            <a:r>
              <a:rPr lang="fa-IR" sz="1600" dirty="0"/>
              <a:t>تمام </a:t>
            </a:r>
            <a:r>
              <a:rPr lang="fa-IR" sz="1600" dirty="0" smtClean="0"/>
              <a:t>بخشهای </a:t>
            </a:r>
            <a:r>
              <a:rPr lang="fa-IR" sz="1600" dirty="0"/>
              <a:t>مذکور مقاله مجموعا باهم سرمقاله </a:t>
            </a:r>
            <a:r>
              <a:rPr lang="en-GB" sz="1600" dirty="0" smtClean="0"/>
              <a:t>  Head </a:t>
            </a:r>
            <a:r>
              <a:rPr lang="en-GB" sz="1600" dirty="0"/>
              <a:t>of </a:t>
            </a:r>
            <a:r>
              <a:rPr lang="en-GB" sz="1600" dirty="0" smtClean="0"/>
              <a:t>Paper</a:t>
            </a:r>
            <a:r>
              <a:rPr lang="fa-IR" sz="1600" dirty="0" smtClean="0"/>
              <a:t>را </a:t>
            </a:r>
            <a:r>
              <a:rPr lang="fa-IR" sz="1600" dirty="0"/>
              <a:t>تشکیل می دهند.</a:t>
            </a:r>
          </a:p>
          <a:p>
            <a:pPr algn="r" rtl="1"/>
            <a:r>
              <a:rPr lang="fa-IR" sz="1600" dirty="0" smtClean="0"/>
              <a:t>اگر مقاله فارسی باشد کلید واژه را با چه زبانی باید نوشت ؟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1126645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79938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 smtClean="0"/>
              <a:t>مقدمه  </a:t>
            </a:r>
            <a:r>
              <a:rPr lang="en-GB" sz="2400" dirty="0" smtClean="0"/>
              <a:t>Introduction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89539"/>
            <a:ext cx="8596668" cy="4751824"/>
          </a:xfrm>
        </p:spPr>
        <p:txBody>
          <a:bodyPr/>
          <a:lstStyle/>
          <a:p>
            <a:pPr algn="r" rtl="1">
              <a:lnSpc>
                <a:spcPct val="250000"/>
              </a:lnSpc>
            </a:pPr>
            <a:r>
              <a:rPr lang="fa-IR" dirty="0" smtClean="0"/>
              <a:t> </a:t>
            </a:r>
            <a:r>
              <a:rPr lang="fa-IR" sz="1600" dirty="0"/>
              <a:t>مسئله تحقیق</a:t>
            </a:r>
          </a:p>
          <a:p>
            <a:pPr algn="r" rtl="1"/>
            <a:r>
              <a:rPr lang="fa-IR" sz="1600" dirty="0" smtClean="0"/>
              <a:t>نوآوری مطالع</a:t>
            </a:r>
            <a:r>
              <a:rPr lang="fa-IR" sz="1600" dirty="0"/>
              <a:t>ه</a:t>
            </a:r>
          </a:p>
          <a:p>
            <a:pPr algn="r" rtl="1"/>
            <a:r>
              <a:rPr lang="fa-IR" sz="1600" dirty="0" smtClean="0"/>
              <a:t>توجیه </a:t>
            </a:r>
            <a:r>
              <a:rPr lang="fa-IR" sz="1600" dirty="0"/>
              <a:t>علت و اساس انجام مطالعه</a:t>
            </a:r>
          </a:p>
          <a:p>
            <a:pPr algn="r" rtl="1"/>
            <a:r>
              <a:rPr lang="fa-IR" sz="1600" dirty="0" smtClean="0"/>
              <a:t>سوالاتی </a:t>
            </a:r>
            <a:r>
              <a:rPr lang="fa-IR" sz="1600" dirty="0"/>
              <a:t>که پاسخ داده خواهند شد</a:t>
            </a:r>
          </a:p>
          <a:p>
            <a:pPr algn="r" rtl="1">
              <a:lnSpc>
                <a:spcPct val="250000"/>
              </a:lnSpc>
            </a:pPr>
            <a:r>
              <a:rPr lang="fa-IR" sz="1600" dirty="0" smtClean="0"/>
              <a:t>یافته </a:t>
            </a:r>
            <a:r>
              <a:rPr lang="fa-IR" sz="1600" dirty="0"/>
              <a:t>های مطالعات دیگر که با این مطالعه افزون خواهد شد یا مورد چالش قرار </a:t>
            </a:r>
            <a:r>
              <a:rPr lang="fa-IR" sz="1600" dirty="0" smtClean="0"/>
              <a:t>میگیرد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/>
              <a:t>ساختار مقدمه مانند ساختار قیف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7743125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569"/>
            <a:ext cx="10515600" cy="5472768"/>
          </a:xfrm>
        </p:spPr>
        <p:txBody>
          <a:bodyPr>
            <a:normAutofit fontScale="62500" lnSpcReduction="20000"/>
          </a:bodyPr>
          <a:lstStyle/>
          <a:p>
            <a:pPr marL="0" indent="0" algn="ctr" rtl="1">
              <a:buNone/>
            </a:pPr>
            <a:r>
              <a:rPr lang="fa-IR" sz="3800" dirty="0"/>
              <a:t>پاراگراف بندی:</a:t>
            </a:r>
          </a:p>
          <a:p>
            <a:pPr marL="0" indent="0" algn="r" rtl="1">
              <a:buNone/>
            </a:pPr>
            <a:r>
              <a:rPr lang="fa-IR" sz="2600" dirty="0" smtClean="0"/>
              <a:t>    </a:t>
            </a:r>
            <a:r>
              <a:rPr lang="fa-IR" sz="3300" b="1" dirty="0"/>
              <a:t>پاراگراف اول</a:t>
            </a:r>
            <a:r>
              <a:rPr lang="fa-IR" sz="3300" b="1" dirty="0" smtClean="0"/>
              <a:t>:</a:t>
            </a:r>
          </a:p>
          <a:p>
            <a:pPr marL="0" indent="0" algn="r" rtl="1">
              <a:buNone/>
            </a:pPr>
            <a:endParaRPr lang="fa-IR" sz="2600" b="1" dirty="0" smtClean="0"/>
          </a:p>
          <a:p>
            <a:pPr marL="0" indent="0" algn="r" rtl="1">
              <a:buNone/>
            </a:pPr>
            <a:r>
              <a:rPr lang="fa-IR" sz="2500" b="1" dirty="0" smtClean="0"/>
              <a:t>   </a:t>
            </a:r>
            <a:r>
              <a:rPr lang="fa-IR" sz="2500" dirty="0" smtClean="0"/>
              <a:t> خلاصه ای کوتاه از دانش موجود درباره موضوع پژوهش، مشکل و خلا موجود که موجب تحقیق شده، مستقیما به پاراگراف دوم مرتبط </a:t>
            </a:r>
            <a:endParaRPr lang="en-GB" sz="2500" dirty="0" smtClean="0"/>
          </a:p>
          <a:p>
            <a:pPr marL="0" indent="0" algn="r" rtl="1">
              <a:buNone/>
            </a:pPr>
            <a:r>
              <a:rPr lang="en-GB" sz="2500" dirty="0"/>
              <a:t> </a:t>
            </a:r>
            <a:r>
              <a:rPr lang="en-GB" sz="2500" dirty="0" smtClean="0"/>
              <a:t>     </a:t>
            </a:r>
            <a:r>
              <a:rPr lang="fa-IR" sz="2500" dirty="0" smtClean="0"/>
              <a:t>میشود، جمله اول و جمله دوم مقدمه  بسیار مهم و تاثیرگذار هستند، به ترتیب جمله بیان مسئله و جمله تعجب برانگیز لقب گرفته اند </a:t>
            </a:r>
          </a:p>
          <a:p>
            <a:pPr marL="0" indent="0" algn="r" rtl="1">
              <a:buNone/>
            </a:pPr>
            <a:r>
              <a:rPr lang="fa-IR" sz="2500" dirty="0" smtClean="0"/>
              <a:t>      وسپس به بیان دانش، کلیات و توضیح زیرموضوعهای موضوع پرداخته می شود.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500" dirty="0"/>
              <a:t> </a:t>
            </a:r>
            <a:r>
              <a:rPr lang="fa-IR" sz="2500" dirty="0" smtClean="0"/>
              <a:t>    </a:t>
            </a:r>
            <a:r>
              <a:rPr lang="fa-IR" sz="3300" b="1" dirty="0" smtClean="0"/>
              <a:t>پاراگراف دوم:</a:t>
            </a:r>
          </a:p>
          <a:p>
            <a:pPr marL="0" indent="0" algn="r" rtl="1">
              <a:lnSpc>
                <a:spcPct val="160000"/>
              </a:lnSpc>
              <a:buNone/>
            </a:pPr>
            <a:r>
              <a:rPr lang="fa-IR" sz="2500" b="1" dirty="0"/>
              <a:t> </a:t>
            </a:r>
            <a:r>
              <a:rPr lang="fa-IR" sz="2500" b="1" dirty="0" smtClean="0"/>
              <a:t>  </a:t>
            </a:r>
            <a:r>
              <a:rPr lang="en-GB" sz="2500" b="1" dirty="0" smtClean="0"/>
              <a:t> </a:t>
            </a:r>
            <a:r>
              <a:rPr lang="fa-IR" sz="2500" dirty="0" smtClean="0"/>
              <a:t>بیانی کوتاه از آنچه افراد دیگر در این زمینه انجام داده اند، محدودیتهای مسیر و سوالهای بی پاسخ باقیمانده یا به عبارتی پیشینه تحقیق.  </a:t>
            </a:r>
          </a:p>
          <a:p>
            <a:pPr marL="0" indent="0" algn="r" rtl="1">
              <a:lnSpc>
                <a:spcPct val="160000"/>
              </a:lnSpc>
              <a:buNone/>
            </a:pPr>
            <a:r>
              <a:rPr lang="fa-IR" sz="2500" dirty="0"/>
              <a:t> </a:t>
            </a:r>
            <a:r>
              <a:rPr lang="fa-IR" sz="2500" dirty="0" smtClean="0"/>
              <a:t>   این </a:t>
            </a:r>
            <a:r>
              <a:rPr lang="fa-IR" sz="2500" dirty="0"/>
              <a:t>بخش شامل مرور </a:t>
            </a:r>
            <a:r>
              <a:rPr lang="fa-IR" sz="2500" dirty="0" smtClean="0"/>
              <a:t>مطالعات </a:t>
            </a:r>
            <a:r>
              <a:rPr lang="en-GB" sz="2500" dirty="0" smtClean="0"/>
              <a:t> Literature Review</a:t>
            </a:r>
            <a:r>
              <a:rPr lang="fa-IR" sz="2500" dirty="0" smtClean="0"/>
              <a:t>دیگران </a:t>
            </a:r>
            <a:r>
              <a:rPr lang="fa-IR" sz="2500" dirty="0"/>
              <a:t>بوده و یکی از </a:t>
            </a:r>
            <a:r>
              <a:rPr lang="fa-IR" sz="2500" dirty="0" smtClean="0"/>
              <a:t>قسمتهای </a:t>
            </a:r>
            <a:r>
              <a:rPr lang="fa-IR" sz="2500" dirty="0"/>
              <a:t>مهم مقدمه است. در این مرور، </a:t>
            </a:r>
            <a:r>
              <a:rPr lang="fa-IR" sz="2500" dirty="0" smtClean="0"/>
              <a:t>مقالات مرتبط</a:t>
            </a:r>
            <a:endParaRPr lang="en-US" sz="2500" dirty="0" smtClean="0"/>
          </a:p>
          <a:p>
            <a:pPr marL="0" indent="0" algn="r" rtl="1">
              <a:lnSpc>
                <a:spcPct val="160000"/>
              </a:lnSpc>
              <a:buNone/>
            </a:pPr>
            <a:r>
              <a:rPr lang="en-US" sz="2500" dirty="0"/>
              <a:t> </a:t>
            </a:r>
            <a:r>
              <a:rPr lang="en-US" sz="2500" dirty="0" smtClean="0"/>
              <a:t> </a:t>
            </a:r>
            <a:r>
              <a:rPr lang="fa-IR" sz="2500" dirty="0" smtClean="0"/>
              <a:t> از</a:t>
            </a:r>
            <a:r>
              <a:rPr lang="en-US" sz="2500" dirty="0" smtClean="0"/>
              <a:t> </a:t>
            </a:r>
            <a:r>
              <a:rPr lang="fa-IR" sz="2500" dirty="0" smtClean="0"/>
              <a:t>جدیدترین </a:t>
            </a:r>
            <a:r>
              <a:rPr lang="fa-IR" sz="2500" dirty="0"/>
              <a:t>به </a:t>
            </a:r>
            <a:r>
              <a:rPr lang="fa-IR" sz="2500" dirty="0" smtClean="0"/>
              <a:t> قدیمیترین بیان میشوند</a:t>
            </a:r>
            <a:r>
              <a:rPr lang="fa-IR" sz="2500" dirty="0"/>
              <a:t>.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265469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34" y="2113697"/>
            <a:ext cx="8596668" cy="3880773"/>
          </a:xfrm>
        </p:spPr>
        <p:txBody>
          <a:bodyPr>
            <a:normAutofit/>
          </a:bodyPr>
          <a:lstStyle/>
          <a:p>
            <a:pPr algn="r" rtl="1"/>
            <a:r>
              <a:rPr lang="fa-IR" sz="1600" dirty="0" smtClean="0"/>
              <a:t> </a:t>
            </a:r>
            <a:r>
              <a:rPr lang="fa-IR" sz="1600" b="1" dirty="0"/>
              <a:t>مطالعات مربوط به جمعیت ها: </a:t>
            </a:r>
            <a:r>
              <a:rPr lang="fa-IR" sz="1600" dirty="0"/>
              <a:t>مطالعات اکولوژیک یا همبستگی </a:t>
            </a:r>
            <a:r>
              <a:rPr lang="fa-IR" sz="1600" dirty="0" smtClean="0"/>
              <a:t>(</a:t>
            </a:r>
            <a:r>
              <a:rPr lang="en-GB" sz="1600" dirty="0" smtClean="0"/>
              <a:t>Correlation </a:t>
            </a:r>
            <a:r>
              <a:rPr lang="en-GB" sz="1600" dirty="0"/>
              <a:t>Studies </a:t>
            </a:r>
            <a:r>
              <a:rPr lang="fa-IR" sz="1600" dirty="0" smtClean="0"/>
              <a:t> )</a:t>
            </a:r>
            <a:endParaRPr lang="en-GB" sz="1600" dirty="0"/>
          </a:p>
          <a:p>
            <a:pPr marL="0" indent="0" algn="r" rtl="1">
              <a:buNone/>
            </a:pPr>
            <a:r>
              <a:rPr lang="fa-IR" sz="1600" dirty="0" smtClean="0"/>
              <a:t>•   در </a:t>
            </a:r>
            <a:r>
              <a:rPr lang="fa-IR" sz="1600" dirty="0"/>
              <a:t>این نوع مطالعات برخلاف سایر مطالعات، تک تک افراد مورد بررسی قرار نمی گیرند و واحد 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fa-IR" sz="1600" dirty="0" smtClean="0"/>
              <a:t>مورد </a:t>
            </a:r>
            <a:r>
              <a:rPr lang="en-US" sz="1600" dirty="0" smtClean="0"/>
              <a:t> </a:t>
            </a:r>
            <a:r>
              <a:rPr lang="fa-IR" sz="1600" dirty="0" smtClean="0"/>
              <a:t>بررسی </a:t>
            </a:r>
            <a:r>
              <a:rPr lang="fa-IR" sz="1600" dirty="0"/>
              <a:t>به جای فرد، گرو ههای جمعیتی میباشد</a:t>
            </a:r>
            <a:r>
              <a:rPr lang="fa-IR" sz="1600" dirty="0" smtClean="0"/>
              <a:t>.</a:t>
            </a:r>
          </a:p>
          <a:p>
            <a:pPr marL="0" indent="0" algn="r" rtl="1">
              <a:buNone/>
            </a:pPr>
            <a:endParaRPr lang="fa-IR" sz="1600" dirty="0"/>
          </a:p>
          <a:p>
            <a:pPr marL="0" indent="0" algn="r" rtl="1">
              <a:buNone/>
            </a:pPr>
            <a:r>
              <a:rPr lang="fa-IR" sz="1600" dirty="0"/>
              <a:t>• </a:t>
            </a:r>
            <a:r>
              <a:rPr lang="fa-IR" sz="1600" dirty="0" smtClean="0"/>
              <a:t>  نقاط </a:t>
            </a:r>
            <a:r>
              <a:rPr lang="fa-IR" sz="1600" dirty="0"/>
              <a:t>ضعف و </a:t>
            </a:r>
            <a:r>
              <a:rPr lang="fa-IR" sz="1600" dirty="0" smtClean="0"/>
              <a:t>قوت</a:t>
            </a:r>
          </a:p>
          <a:p>
            <a:pPr marL="0" indent="0" algn="r" rtl="1">
              <a:buNone/>
            </a:pP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b="1" dirty="0"/>
              <a:t>مطالعات مربوط به افراد: </a:t>
            </a:r>
            <a:r>
              <a:rPr lang="fa-IR" sz="1600" dirty="0"/>
              <a:t>جمع آوری اطلاعات مربوط به مواجهه و پیامد در سطح </a:t>
            </a:r>
            <a:r>
              <a:rPr lang="fa-IR" sz="1600" dirty="0" smtClean="0"/>
              <a:t>فرد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  <a:r>
              <a:rPr lang="fa-IR" sz="1600" dirty="0" smtClean="0"/>
              <a:t> </a:t>
            </a:r>
            <a:r>
              <a:rPr lang="fa-IR" sz="1600" dirty="0"/>
              <a:t>اتفاق می افتد</a:t>
            </a:r>
            <a:r>
              <a:rPr lang="fa-IR" sz="1600" dirty="0" smtClean="0"/>
              <a:t>.</a:t>
            </a:r>
            <a:endParaRPr lang="fa-IR" sz="1600" dirty="0"/>
          </a:p>
        </p:txBody>
      </p:sp>
    </p:spTree>
    <p:extLst>
      <p:ext uri="{BB962C8B-B14F-4D97-AF65-F5344CB8AC3E}">
        <p14:creationId xmlns:p14="http://schemas.microsoft.com/office/powerpoint/2010/main" val="303242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64493"/>
            <a:ext cx="8596668" cy="4876870"/>
          </a:xfrm>
        </p:spPr>
        <p:txBody>
          <a:bodyPr>
            <a:normAutofit fontScale="92500" lnSpcReduction="20000"/>
          </a:bodyPr>
          <a:lstStyle/>
          <a:p>
            <a:pPr algn="r" rtl="1"/>
            <a:r>
              <a:rPr lang="fa-IR" dirty="0"/>
              <a:t>پاسخ به سوالات زیر با مرور مطالعات:</a:t>
            </a:r>
          </a:p>
          <a:p>
            <a:pPr algn="r" rtl="1"/>
            <a:r>
              <a:rPr lang="fa-IR" sz="1900" dirty="0" smtClean="0"/>
              <a:t>  مطالعات </a:t>
            </a:r>
            <a:r>
              <a:rPr lang="fa-IR" sz="1900" dirty="0"/>
              <a:t>مهم در رابطه با موضوع و زمینه تحقیق کدام اند؟</a:t>
            </a:r>
          </a:p>
          <a:p>
            <a:pPr algn="r" rtl="1"/>
            <a:r>
              <a:rPr lang="fa-IR" sz="1900" dirty="0" smtClean="0"/>
              <a:t>  چه </a:t>
            </a:r>
            <a:r>
              <a:rPr lang="fa-IR" sz="1900" dirty="0"/>
              <a:t>پیشرفتی در رابطه با موضوع تحقیق رخ داده است؟</a:t>
            </a:r>
          </a:p>
          <a:p>
            <a:pPr algn="r" rtl="1"/>
            <a:r>
              <a:rPr lang="fa-IR" sz="1900" dirty="0"/>
              <a:t> </a:t>
            </a:r>
            <a:r>
              <a:rPr lang="fa-IR" sz="1900" dirty="0" smtClean="0"/>
              <a:t> جدیدترین </a:t>
            </a:r>
            <a:r>
              <a:rPr lang="fa-IR" sz="1900" dirty="0"/>
              <a:t>مطالعات در این زمینه کدامند و ترتیب مناسب بیان آنها چیست؟</a:t>
            </a:r>
          </a:p>
          <a:p>
            <a:pPr algn="r" rtl="1"/>
            <a:r>
              <a:rPr lang="fa-IR" sz="1900" dirty="0"/>
              <a:t> </a:t>
            </a:r>
            <a:r>
              <a:rPr lang="fa-IR" sz="1900" dirty="0" smtClean="0"/>
              <a:t> </a:t>
            </a:r>
            <a:r>
              <a:rPr lang="fa-IR" sz="1900" dirty="0"/>
              <a:t>نقات قوت و ضعف نتایج این مطالعات چیست؟</a:t>
            </a:r>
          </a:p>
          <a:p>
            <a:pPr algn="r" rtl="1"/>
            <a:r>
              <a:rPr lang="fa-IR" sz="1900" dirty="0"/>
              <a:t> </a:t>
            </a:r>
            <a:r>
              <a:rPr lang="fa-IR" sz="1900" dirty="0" smtClean="0"/>
              <a:t> </a:t>
            </a:r>
            <a:r>
              <a:rPr lang="fa-IR" sz="1900" dirty="0"/>
              <a:t>نقاط ضعف چه اشکالاتی را مطرح می کند؟</a:t>
            </a:r>
          </a:p>
          <a:p>
            <a:pPr algn="r" rtl="1"/>
            <a:r>
              <a:rPr lang="fa-IR" sz="1900" dirty="0"/>
              <a:t> </a:t>
            </a:r>
            <a:r>
              <a:rPr lang="fa-IR" sz="1900" dirty="0" smtClean="0"/>
              <a:t> این </a:t>
            </a:r>
            <a:r>
              <a:rPr lang="fa-IR" sz="1900" dirty="0"/>
              <a:t>مقاله چگونه قصد برطرف کردن آنها را دارد؟</a:t>
            </a:r>
          </a:p>
          <a:p>
            <a:pPr algn="r" rtl="1"/>
            <a:r>
              <a:rPr lang="fa-IR" sz="1900" dirty="0" smtClean="0"/>
              <a:t>  استناد </a:t>
            </a:r>
            <a:r>
              <a:rPr lang="fa-IR" sz="1900" dirty="0"/>
              <a:t>به چند مقاله خوب بهتر است یا ده ها مطالعه سطح پایین؟؟</a:t>
            </a:r>
          </a:p>
          <a:p>
            <a:pPr algn="r" rtl="1"/>
            <a:r>
              <a:rPr lang="fa-IR" sz="1900" dirty="0" smtClean="0"/>
              <a:t>  آیا </a:t>
            </a:r>
            <a:r>
              <a:rPr lang="fa-IR" sz="1900" dirty="0"/>
              <a:t>باید تمام مطالعات موجود در زمینه تحقیق را بررسی کرد؟؟</a:t>
            </a:r>
          </a:p>
          <a:p>
            <a:pPr algn="r" rtl="1"/>
            <a:r>
              <a:rPr lang="fa-IR" sz="1900" dirty="0" smtClean="0"/>
              <a:t>  بهترین </a:t>
            </a:r>
            <a:r>
              <a:rPr lang="fa-IR" sz="1900" dirty="0"/>
              <a:t>حالت مطالعه سایر مقالات چه زمانی است؟؟</a:t>
            </a:r>
          </a:p>
          <a:p>
            <a:pPr algn="r" rtl="1"/>
            <a:r>
              <a:rPr lang="fa-IR" sz="1900" dirty="0" smtClean="0"/>
              <a:t> </a:t>
            </a:r>
            <a:r>
              <a:rPr lang="fa-IR" sz="2600" b="1" dirty="0"/>
              <a:t>پاراگراف سوم</a:t>
            </a:r>
            <a:r>
              <a:rPr lang="fa-IR" b="1" dirty="0"/>
              <a:t>: </a:t>
            </a:r>
            <a:endParaRPr lang="fa-IR" b="1" dirty="0" smtClean="0"/>
          </a:p>
          <a:p>
            <a:pPr algn="r" rtl="1"/>
            <a:r>
              <a:rPr lang="fa-IR" sz="1900" dirty="0" smtClean="0"/>
              <a:t>بیان </a:t>
            </a:r>
            <a:r>
              <a:rPr lang="fa-IR" sz="1900" dirty="0"/>
              <a:t>واضحی که چه کاری انجام گرفته و علت آن چه بوده است و نیز اشاره به هدف عمومی </a:t>
            </a:r>
            <a:r>
              <a:rPr lang="fa-IR" sz="1900" dirty="0" smtClean="0"/>
              <a:t>پژوهش </a:t>
            </a:r>
            <a:r>
              <a:rPr lang="en-GB" sz="1900" dirty="0" smtClean="0"/>
              <a:t>  </a:t>
            </a:r>
          </a:p>
          <a:p>
            <a:pPr algn="r" rtl="1"/>
            <a:r>
              <a:rPr lang="en-GB" sz="1900" dirty="0" smtClean="0"/>
              <a:t>General objective</a:t>
            </a:r>
            <a:r>
              <a:rPr lang="fa-IR" sz="1900" dirty="0" smtClean="0"/>
              <a:t>که</a:t>
            </a:r>
            <a:r>
              <a:rPr lang="en-GB" sz="1900" dirty="0" smtClean="0"/>
              <a:t> </a:t>
            </a:r>
            <a:r>
              <a:rPr lang="fa-IR" sz="1900" dirty="0" smtClean="0"/>
              <a:t>تقریبا </a:t>
            </a:r>
            <a:r>
              <a:rPr lang="fa-IR" sz="1900" dirty="0"/>
              <a:t>همان </a:t>
            </a:r>
            <a:r>
              <a:rPr lang="fa-IR" sz="1900" dirty="0" smtClean="0"/>
              <a:t>عنوان</a:t>
            </a:r>
            <a:r>
              <a:rPr lang="en-US" sz="1900" dirty="0" smtClean="0"/>
              <a:t> </a:t>
            </a:r>
            <a:r>
              <a:rPr lang="fa-IR" sz="1900" dirty="0" smtClean="0"/>
              <a:t>مقاله </a:t>
            </a:r>
            <a:r>
              <a:rPr lang="fa-IR" sz="1900" dirty="0"/>
              <a:t>است.</a:t>
            </a:r>
            <a:endParaRPr lang="en-GB" sz="1900" dirty="0"/>
          </a:p>
        </p:txBody>
      </p:sp>
    </p:spTree>
    <p:extLst>
      <p:ext uri="{BB962C8B-B14F-4D97-AF65-F5344CB8AC3E}">
        <p14:creationId xmlns:p14="http://schemas.microsoft.com/office/powerpoint/2010/main" val="1646348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/>
              <a:t>پاراگراف اول: آنچه </a:t>
            </a:r>
            <a:r>
              <a:rPr lang="fa-IR" sz="2400" dirty="0" smtClean="0"/>
              <a:t>میدانیم </a:t>
            </a:r>
            <a:endParaRPr lang="en-GB" sz="2400" dirty="0" smtClean="0"/>
          </a:p>
          <a:p>
            <a:pPr algn="r" rtl="1"/>
            <a:r>
              <a:rPr lang="fa-IR" sz="2400" dirty="0" smtClean="0"/>
              <a:t>پاراگراف </a:t>
            </a:r>
            <a:r>
              <a:rPr lang="fa-IR" sz="2400" dirty="0"/>
              <a:t>دوم: آنچه </a:t>
            </a:r>
            <a:r>
              <a:rPr lang="fa-IR" sz="2400" dirty="0" smtClean="0"/>
              <a:t>نمیدانیم </a:t>
            </a:r>
            <a:endParaRPr lang="en-GB" sz="2400" dirty="0" smtClean="0"/>
          </a:p>
          <a:p>
            <a:pPr algn="r" rtl="1">
              <a:lnSpc>
                <a:spcPct val="100000"/>
              </a:lnSpc>
            </a:pPr>
            <a:r>
              <a:rPr lang="fa-IR" sz="2400" dirty="0" smtClean="0"/>
              <a:t>پاراگراف </a:t>
            </a:r>
            <a:r>
              <a:rPr lang="fa-IR" sz="2400" dirty="0"/>
              <a:t>سوم: علت و هدف انجام مطالعه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342289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4892"/>
            <a:ext cx="10515600" cy="5570312"/>
          </a:xfrm>
        </p:spPr>
        <p:txBody>
          <a:bodyPr>
            <a:normAutofit/>
          </a:bodyPr>
          <a:lstStyle/>
          <a:p>
            <a:pPr algn="r" rtl="1"/>
            <a:r>
              <a:rPr lang="fa-IR" dirty="0"/>
              <a:t>نکات مهم:</a:t>
            </a:r>
          </a:p>
          <a:p>
            <a:pPr algn="r" rtl="1"/>
            <a:r>
              <a:rPr lang="fa-IR" sz="1600" dirty="0" smtClean="0"/>
              <a:t>اساسی ترین </a:t>
            </a:r>
            <a:r>
              <a:rPr lang="fa-IR" sz="1600" dirty="0"/>
              <a:t>بخش مقدمه، پاراگراف آخراست که جزئیاتی در مورد هدف، سوال یا فرضیه پژوهش را بیان </a:t>
            </a:r>
            <a:r>
              <a:rPr lang="fa-IR" sz="1600" dirty="0" smtClean="0"/>
              <a:t>میکند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تعداد مقالات بررسی شده در پاراگراف یا بخش دوم معقول و در حد 4 تا 5 مقاله باشد.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مقدمه تقریبا باید 20 درصد کل مقاله را تشکیل دهد.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تا حد امکان عدم استفاده از مطالب کتاب ها در مقدمه چرا؟؟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سعی شود از آوردن مطالبی که همه از آن آگاه هستند پرهیز شود.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بهتراست به جای آوردن اسم محققان و هدف مطالعه آنها به یافته هایشان اشاره شود: مطالعات قبلی نشان دادند که ... </a:t>
            </a:r>
          </a:p>
          <a:p>
            <a:pPr marL="0" indent="0" algn="r" rtl="1">
              <a:buNone/>
            </a:pPr>
            <a:r>
              <a:rPr lang="fa-IR" sz="1600" dirty="0" smtClean="0"/>
              <a:t>   همکاران </a:t>
            </a:r>
            <a:r>
              <a:rPr lang="fa-IR" sz="1600" dirty="0"/>
              <a:t>در </a:t>
            </a:r>
            <a:r>
              <a:rPr lang="fa-IR" sz="1600" dirty="0" smtClean="0"/>
              <a:t>مطالعه</a:t>
            </a:r>
            <a:r>
              <a:rPr lang="en-GB" sz="1600" dirty="0" smtClean="0"/>
              <a:t> </a:t>
            </a:r>
            <a:r>
              <a:rPr lang="fa-IR" sz="1600" dirty="0" smtClean="0"/>
              <a:t>ای </a:t>
            </a:r>
            <a:r>
              <a:rPr lang="fa-IR" sz="1600" dirty="0"/>
              <a:t>با عنوان.... و هدف... به این نتیجه رسیدند که ....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در صورت استفاده از اختصارات برای بار اول آنها را در پرانتز شرح دهید، برای بارهای بعدی نیازی به شرح نیست.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در مقدمه معمولا نتایج مطالعه حاضر را ذکر نمی کنند.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عدم استفاده از ضمیر "من" در </a:t>
            </a:r>
            <a:r>
              <a:rPr lang="fa-IR" sz="1600" dirty="0" smtClean="0"/>
              <a:t>بخشهای </a:t>
            </a:r>
            <a:r>
              <a:rPr lang="fa-IR" sz="1600" dirty="0"/>
              <a:t>مختلف مقدمه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ذکر محل و زمان انجام مطالعه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7706413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 smtClean="0"/>
              <a:t>روش کار   </a:t>
            </a:r>
            <a:r>
              <a:rPr lang="en-GB" sz="2400" dirty="0" smtClean="0"/>
              <a:t>Method</a:t>
            </a:r>
            <a:r>
              <a:rPr lang="fa-IR" sz="2400" dirty="0" smtClean="0"/>
              <a:t> 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87939"/>
            <a:ext cx="8596668" cy="4853424"/>
          </a:xfrm>
        </p:spPr>
        <p:txBody>
          <a:bodyPr>
            <a:noAutofit/>
          </a:bodyPr>
          <a:lstStyle/>
          <a:p>
            <a:pPr algn="r" rtl="1"/>
            <a:r>
              <a:rPr lang="fa-IR" sz="1400" dirty="0"/>
              <a:t>روش کار، شرح چگونگی بدست آمدن </a:t>
            </a:r>
            <a:r>
              <a:rPr lang="fa-IR" sz="1400" dirty="0" smtClean="0"/>
              <a:t>یافته ها</a:t>
            </a:r>
            <a:r>
              <a:rPr lang="fa-IR" sz="1400" dirty="0"/>
              <a:t>، معمولا شامل زیرعنوان های:</a:t>
            </a:r>
          </a:p>
          <a:p>
            <a:pPr algn="r" rtl="1"/>
            <a:r>
              <a:rPr lang="fa-IR" sz="1400" dirty="0" smtClean="0"/>
              <a:t> </a:t>
            </a:r>
            <a:r>
              <a:rPr lang="fa-IR" sz="1400" dirty="0"/>
              <a:t>طرح </a:t>
            </a:r>
            <a:r>
              <a:rPr lang="fa-IR" sz="1400" dirty="0" smtClean="0"/>
              <a:t>پژوهش</a:t>
            </a:r>
            <a:r>
              <a:rPr lang="en-GB" sz="1400" dirty="0" smtClean="0"/>
              <a:t>Research </a:t>
            </a:r>
            <a:r>
              <a:rPr lang="en-GB" sz="1400" dirty="0"/>
              <a:t>Design </a:t>
            </a:r>
            <a:r>
              <a:rPr lang="en-GB" sz="1400" dirty="0" smtClean="0"/>
              <a:t> </a:t>
            </a:r>
            <a:r>
              <a:rPr lang="fa-IR" sz="1400" dirty="0" smtClean="0"/>
              <a:t> به </a:t>
            </a:r>
            <a:r>
              <a:rPr lang="fa-IR" sz="1400" dirty="0"/>
              <a:t>ما پاسخ سوال "</a:t>
            </a:r>
            <a:r>
              <a:rPr lang="fa-IR" sz="1400" dirty="0" smtClean="0"/>
              <a:t>چه کار </a:t>
            </a:r>
            <a:r>
              <a:rPr lang="fa-IR" sz="1400" dirty="0"/>
              <a:t>قرار است انجام </a:t>
            </a:r>
            <a:r>
              <a:rPr lang="fa-IR" sz="1400" dirty="0" smtClean="0"/>
              <a:t>دهید </a:t>
            </a:r>
            <a:r>
              <a:rPr lang="en-GB" sz="1400" dirty="0" smtClean="0"/>
              <a:t> What to do</a:t>
            </a:r>
            <a:r>
              <a:rPr lang="fa-IR" sz="1400" dirty="0" smtClean="0"/>
              <a:t>را </a:t>
            </a:r>
            <a:r>
              <a:rPr lang="fa-IR" sz="1400" dirty="0"/>
              <a:t>می دهد در واقع نوع </a:t>
            </a:r>
            <a:r>
              <a:rPr lang="fa-IR" sz="1400" dirty="0" smtClean="0"/>
              <a:t>مطالعه</a:t>
            </a:r>
            <a:r>
              <a:rPr lang="en-US" sz="1400" dirty="0" smtClean="0"/>
              <a:t> </a:t>
            </a:r>
            <a:r>
              <a:rPr lang="fa-IR" sz="1400" dirty="0" smtClean="0"/>
              <a:t>انجام </a:t>
            </a:r>
            <a:r>
              <a:rPr lang="fa-IR" sz="1400" dirty="0"/>
              <a:t>شده را بیان </a:t>
            </a:r>
            <a:r>
              <a:rPr lang="fa-IR" sz="1400" dirty="0" smtClean="0"/>
              <a:t>میکند </a:t>
            </a:r>
            <a:r>
              <a:rPr lang="fa-IR" sz="1400" dirty="0"/>
              <a:t>و کلی است</a:t>
            </a:r>
            <a:r>
              <a:rPr lang="fa-IR" sz="1400" dirty="0" smtClean="0"/>
              <a:t>.</a:t>
            </a:r>
            <a:endParaRPr lang="fa-IR" sz="1400" dirty="0"/>
          </a:p>
          <a:p>
            <a:pPr algn="r" rtl="1"/>
            <a:r>
              <a:rPr lang="fa-IR" sz="1400" dirty="0" smtClean="0"/>
              <a:t> روش پژوهش </a:t>
            </a:r>
            <a:r>
              <a:rPr lang="en-GB" sz="1400" dirty="0" smtClean="0"/>
              <a:t>  Research Method</a:t>
            </a:r>
            <a:r>
              <a:rPr lang="fa-IR" sz="1400" dirty="0" smtClean="0"/>
              <a:t>پاسخ سوال "آن کار را قرار است چگونه انجام دهید</a:t>
            </a:r>
            <a:endParaRPr lang="en-US" sz="1400" dirty="0" smtClean="0"/>
          </a:p>
          <a:p>
            <a:pPr algn="r" rtl="1"/>
            <a:r>
              <a:rPr lang="fa-IR" sz="1400" dirty="0" smtClean="0"/>
              <a:t> </a:t>
            </a:r>
            <a:r>
              <a:rPr lang="en-GB" sz="1400" dirty="0" smtClean="0"/>
              <a:t>How to do </a:t>
            </a:r>
            <a:r>
              <a:rPr lang="fa-IR" sz="1400" dirty="0" smtClean="0"/>
              <a:t> را می دهد، در واقع تفصیل و </a:t>
            </a:r>
            <a:r>
              <a:rPr lang="fa-IR" sz="1400" dirty="0"/>
              <a:t>تفکیک تمام روش ها و اقدامات صورت </a:t>
            </a:r>
            <a:r>
              <a:rPr lang="fa-IR" sz="1400" dirty="0" smtClean="0"/>
              <a:t>گرفته</a:t>
            </a:r>
            <a:endParaRPr lang="en-US" sz="1400" dirty="0" smtClean="0"/>
          </a:p>
          <a:p>
            <a:pPr marL="0" indent="0" algn="r" rtl="1">
              <a:buNone/>
            </a:pPr>
            <a:r>
              <a:rPr lang="en-US" sz="1400" dirty="0"/>
              <a:t> </a:t>
            </a:r>
            <a:r>
              <a:rPr lang="en-US" sz="1400" dirty="0" smtClean="0"/>
              <a:t>      </a:t>
            </a:r>
            <a:r>
              <a:rPr lang="fa-IR" sz="1400" dirty="0" smtClean="0"/>
              <a:t>در </a:t>
            </a:r>
            <a:r>
              <a:rPr lang="fa-IR" sz="1400" dirty="0"/>
              <a:t>انجام کار که شامل:</a:t>
            </a:r>
          </a:p>
          <a:p>
            <a:pPr algn="r" rtl="1"/>
            <a:r>
              <a:rPr lang="fa-IR" sz="1400" dirty="0" smtClean="0"/>
              <a:t> نمونه ها </a:t>
            </a:r>
            <a:r>
              <a:rPr lang="fa-IR" sz="1400" dirty="0"/>
              <a:t>یا شرکت کنندگان یا آزمودنی ها </a:t>
            </a:r>
            <a:r>
              <a:rPr lang="fa-IR" sz="1400" dirty="0" smtClean="0"/>
              <a:t> </a:t>
            </a:r>
            <a:r>
              <a:rPr lang="en-GB" sz="1400" dirty="0"/>
              <a:t>Samples or Participants </a:t>
            </a:r>
            <a:r>
              <a:rPr lang="en-GB" sz="1400" dirty="0" smtClean="0"/>
              <a:t>or Subjects </a:t>
            </a:r>
            <a:endParaRPr lang="en-GB" sz="1400" dirty="0"/>
          </a:p>
          <a:p>
            <a:pPr algn="r" rtl="1"/>
            <a:r>
              <a:rPr lang="fa-IR" sz="1400" dirty="0" smtClean="0"/>
              <a:t> </a:t>
            </a:r>
            <a:r>
              <a:rPr lang="fa-IR" sz="1400" dirty="0"/>
              <a:t>شرکت </a:t>
            </a:r>
            <a:r>
              <a:rPr lang="fa-IR" sz="1400" dirty="0" smtClean="0"/>
              <a:t>کنندگان </a:t>
            </a:r>
            <a:r>
              <a:rPr lang="fa-IR" sz="1400" dirty="0"/>
              <a:t>چه افرادی هستند؟</a:t>
            </a:r>
          </a:p>
          <a:p>
            <a:pPr algn="r" rtl="1"/>
            <a:r>
              <a:rPr lang="fa-IR" sz="1400" dirty="0" smtClean="0"/>
              <a:t> </a:t>
            </a:r>
            <a:r>
              <a:rPr lang="fa-IR" sz="1400" dirty="0"/>
              <a:t>تعداد آنها چقدر است؟</a:t>
            </a:r>
          </a:p>
          <a:p>
            <a:pPr algn="r" rtl="1"/>
            <a:r>
              <a:rPr lang="fa-IR" sz="1400" dirty="0" smtClean="0"/>
              <a:t> ویژگی </a:t>
            </a:r>
            <a:r>
              <a:rPr lang="fa-IR" sz="1400" dirty="0"/>
              <a:t>اصلی جامعه مورد مطالعه</a:t>
            </a:r>
          </a:p>
          <a:p>
            <a:pPr algn="r" rtl="1"/>
            <a:r>
              <a:rPr lang="fa-IR" sz="1400" dirty="0" smtClean="0"/>
              <a:t> </a:t>
            </a:r>
            <a:r>
              <a:rPr lang="fa-IR" sz="1400" dirty="0"/>
              <a:t>معیارهای ورود و </a:t>
            </a:r>
            <a:r>
              <a:rPr lang="fa-IR" sz="1400" dirty="0" smtClean="0"/>
              <a:t>خروج </a:t>
            </a:r>
            <a:r>
              <a:rPr lang="en-GB" sz="1400" dirty="0"/>
              <a:t>including , </a:t>
            </a:r>
            <a:r>
              <a:rPr lang="en-GB" sz="1400" dirty="0" smtClean="0"/>
              <a:t>excluding criteria</a:t>
            </a:r>
            <a:endParaRPr lang="en-GB" sz="1400" dirty="0"/>
          </a:p>
          <a:p>
            <a:pPr algn="r" rtl="1"/>
            <a:r>
              <a:rPr lang="fa-IR" sz="1400" dirty="0"/>
              <a:t> </a:t>
            </a:r>
            <a:r>
              <a:rPr lang="fa-IR" sz="1400" b="1" dirty="0" smtClean="0"/>
              <a:t>روش </a:t>
            </a:r>
            <a:r>
              <a:rPr lang="fa-IR" sz="1400" b="1" dirty="0"/>
              <a:t>نمونه گیری</a:t>
            </a:r>
          </a:p>
          <a:p>
            <a:pPr algn="r" rtl="1"/>
            <a:r>
              <a:rPr lang="fa-IR" sz="1400" dirty="0" smtClean="0"/>
              <a:t> </a:t>
            </a:r>
            <a:r>
              <a:rPr lang="fa-IR" sz="1400" b="1" dirty="0"/>
              <a:t>نمونه گیری احتمالی: </a:t>
            </a:r>
            <a:r>
              <a:rPr lang="fa-IR" sz="1400" dirty="0"/>
              <a:t>تصادفی ساده، تصادفی سیستمیک، </a:t>
            </a:r>
            <a:r>
              <a:rPr lang="fa-IR" sz="1400" dirty="0" smtClean="0"/>
              <a:t>طبقه ای</a:t>
            </a:r>
            <a:r>
              <a:rPr lang="fa-IR" sz="1400" dirty="0"/>
              <a:t>، </a:t>
            </a:r>
            <a:r>
              <a:rPr lang="fa-IR" sz="1400" dirty="0" smtClean="0"/>
              <a:t>خوشه ای</a:t>
            </a:r>
            <a:endParaRPr lang="fa-IR" sz="1400" dirty="0"/>
          </a:p>
          <a:p>
            <a:pPr algn="r" rtl="1"/>
            <a:r>
              <a:rPr lang="fa-IR" sz="1400" dirty="0" smtClean="0"/>
              <a:t> </a:t>
            </a:r>
            <a:r>
              <a:rPr lang="fa-IR" sz="1400" b="1" dirty="0"/>
              <a:t>نمونه گیری </a:t>
            </a:r>
            <a:r>
              <a:rPr lang="fa-IR" sz="1400" b="1" dirty="0" smtClean="0"/>
              <a:t>غیراحتمالی : </a:t>
            </a:r>
            <a:r>
              <a:rPr lang="fa-IR" sz="1400" dirty="0" smtClean="0"/>
              <a:t>آسان ، سهمیه ای ، گلوله برفی ،متوالی 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5202754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67509"/>
            <a:ext cx="8596668" cy="5173854"/>
          </a:xfrm>
        </p:spPr>
        <p:txBody>
          <a:bodyPr>
            <a:normAutofit/>
          </a:bodyPr>
          <a:lstStyle/>
          <a:p>
            <a:pPr algn="r" rtl="1"/>
            <a:r>
              <a:rPr lang="fa-IR" dirty="0" smtClean="0"/>
              <a:t> </a:t>
            </a:r>
            <a:r>
              <a:rPr lang="fa-IR" sz="1600" dirty="0"/>
              <a:t>رو شهای محاسبه حجم نمونه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ابزاهای گردآوری </a:t>
            </a:r>
            <a:r>
              <a:rPr lang="fa-IR" sz="1600" dirty="0" smtClean="0"/>
              <a:t>داده ها: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بررسی داده های </a:t>
            </a:r>
            <a:r>
              <a:rPr lang="fa-IR" sz="1600" dirty="0" smtClean="0"/>
              <a:t>موجود (بیشتر برای مطالعات گذشته نگر)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روش </a:t>
            </a:r>
            <a:r>
              <a:rPr lang="fa-IR" sz="1600" dirty="0" smtClean="0"/>
              <a:t>مشاهده (مستقیم وغیرمستقیم ) بیشتر در مطالعات کیفی و علوم انسانی کاربرد دارد</a:t>
            </a:r>
            <a:endParaRPr lang="fa-IR" sz="1600" dirty="0"/>
          </a:p>
          <a:p>
            <a:pPr algn="r" rtl="1"/>
            <a:r>
              <a:rPr lang="fa-IR" sz="1600" dirty="0"/>
              <a:t> </a:t>
            </a:r>
            <a:r>
              <a:rPr lang="fa-IR" sz="1600" dirty="0" smtClean="0"/>
              <a:t>روش مصاحبه (ساختارمند –غیرساختارمند )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روش </a:t>
            </a:r>
            <a:r>
              <a:rPr lang="fa-IR" sz="1600" dirty="0" smtClean="0"/>
              <a:t>پرسشنامه ( خیلی رایج است ) و شامل پرسش های باز و بسته است 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شیوه های جمع آوری داد </a:t>
            </a:r>
            <a:r>
              <a:rPr lang="fa-IR" sz="1600" dirty="0" smtClean="0"/>
              <a:t>ه ها</a:t>
            </a:r>
            <a:r>
              <a:rPr lang="fa-IR" sz="1600" dirty="0"/>
              <a:t>: اشاره به مراحل متوالی طی شده در راستای جمع آوری 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</a:t>
            </a:r>
            <a:r>
              <a:rPr lang="fa-IR" sz="1600" dirty="0" smtClean="0"/>
              <a:t>اطلاعات </a:t>
            </a:r>
            <a:r>
              <a:rPr lang="fa-IR" sz="1600" dirty="0"/>
              <a:t>و چگونگی انجام کار توسط پژوهشگر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رو شهای تجزیه و تحلیل داد </a:t>
            </a:r>
            <a:r>
              <a:rPr lang="fa-IR" sz="1600" dirty="0" smtClean="0"/>
              <a:t>ه ها </a:t>
            </a:r>
            <a:r>
              <a:rPr lang="fa-IR" sz="1600" dirty="0"/>
              <a:t>و آزمو نهای آماری</a:t>
            </a:r>
            <a:r>
              <a:rPr lang="fa-IR" sz="1600" dirty="0" smtClean="0"/>
              <a:t>: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  اشاره </a:t>
            </a:r>
            <a:r>
              <a:rPr lang="fa-IR" sz="1600" dirty="0"/>
              <a:t>به عنوان آزمون یا آزمون های آماری مورد استفاده برای تجزیه و تحلیل داده </a:t>
            </a:r>
            <a:r>
              <a:rPr lang="fa-IR" sz="1600" dirty="0" smtClean="0"/>
              <a:t>ها ونام نرم افزار </a:t>
            </a:r>
            <a:endParaRPr lang="fa-IR" sz="1600" dirty="0"/>
          </a:p>
          <a:p>
            <a:pPr marL="0" indent="0" algn="r" rtl="1">
              <a:buNone/>
            </a:pPr>
            <a:endParaRPr lang="fa-IR" sz="1600" dirty="0"/>
          </a:p>
          <a:p>
            <a:pPr marL="0" indent="0" algn="r" rtl="1">
              <a:buNone/>
            </a:pPr>
            <a:r>
              <a:rPr lang="fa-IR" sz="1600" dirty="0" smtClean="0"/>
              <a:t>  </a:t>
            </a:r>
            <a:r>
              <a:rPr lang="fa-IR" sz="1600" dirty="0"/>
              <a:t> </a:t>
            </a:r>
            <a:r>
              <a:rPr lang="en-US" sz="1600" dirty="0" smtClean="0"/>
              <a:t> </a:t>
            </a:r>
            <a:r>
              <a:rPr lang="fa-IR" sz="1600" dirty="0" smtClean="0"/>
              <a:t>تایید اخلاقی </a:t>
            </a:r>
            <a:r>
              <a:rPr lang="en-GB" sz="1600" dirty="0" smtClean="0"/>
              <a:t>Ethical Approval </a:t>
            </a:r>
            <a:r>
              <a:rPr lang="fa-IR" sz="1600" dirty="0" smtClean="0"/>
              <a:t> به </a:t>
            </a:r>
            <a:r>
              <a:rPr lang="fa-IR" sz="1600" dirty="0"/>
              <a:t>خصوص در مطالعات کارآزمایی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800268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34647"/>
            <a:ext cx="8596668" cy="5306716"/>
          </a:xfrm>
        </p:spPr>
        <p:txBody>
          <a:bodyPr>
            <a:normAutofit fontScale="77500" lnSpcReduction="20000"/>
          </a:bodyPr>
          <a:lstStyle/>
          <a:p>
            <a:pPr algn="r" rtl="1"/>
            <a:r>
              <a:rPr lang="fa-IR" sz="2300" dirty="0"/>
              <a:t>نکات مهم:</a:t>
            </a:r>
          </a:p>
          <a:p>
            <a:pPr algn="r" rtl="1"/>
            <a:r>
              <a:rPr lang="fa-IR" sz="2100" dirty="0" smtClean="0"/>
              <a:t>چنانچه </a:t>
            </a:r>
            <a:r>
              <a:rPr lang="fa-IR" sz="2100" dirty="0"/>
              <a:t>روش اجرا قبلا به کاربرده شده و منتشر شده است، باید منبع ذکر شود.</a:t>
            </a:r>
          </a:p>
          <a:p>
            <a:pPr algn="r" rtl="1"/>
            <a:r>
              <a:rPr lang="fa-IR" sz="2100" dirty="0" smtClean="0"/>
              <a:t>این </a:t>
            </a:r>
            <a:r>
              <a:rPr lang="fa-IR" sz="2100" dirty="0"/>
              <a:t>بخش از مقاله باید </a:t>
            </a:r>
            <a:r>
              <a:rPr lang="fa-IR" sz="2100" dirty="0" smtClean="0"/>
              <a:t>به گونه ای </a:t>
            </a:r>
            <a:r>
              <a:rPr lang="fa-IR" sz="2100" dirty="0"/>
              <a:t>بیان شود که سایر افراد نیز بتوانند آن را تکرار کنند.</a:t>
            </a:r>
          </a:p>
          <a:p>
            <a:pPr algn="r" rtl="1"/>
            <a:r>
              <a:rPr lang="fa-IR" sz="2100" dirty="0" smtClean="0"/>
              <a:t>در </a:t>
            </a:r>
            <a:r>
              <a:rPr lang="fa-IR" sz="2100" dirty="0"/>
              <a:t>تجربیات انسانی از ذکر اسامی بیماران یا ذکر شماره و مشخصات بیمارستانی آنها پرهیز شود.</a:t>
            </a:r>
          </a:p>
          <a:p>
            <a:pPr algn="r" rtl="1"/>
            <a:r>
              <a:rPr lang="fa-IR" sz="2100" dirty="0" smtClean="0"/>
              <a:t> </a:t>
            </a:r>
            <a:r>
              <a:rPr lang="fa-IR" sz="2100" dirty="0"/>
              <a:t>دستگا هها یا مواد مورد استفاده با ذکر نام و شرکت و کشور سازنده در این قسمت ذکر شود.</a:t>
            </a:r>
          </a:p>
          <a:p>
            <a:pPr algn="r" rtl="1"/>
            <a:r>
              <a:rPr lang="fa-IR" sz="2100" dirty="0" smtClean="0"/>
              <a:t> </a:t>
            </a:r>
            <a:r>
              <a:rPr lang="fa-IR" sz="2100" dirty="0"/>
              <a:t>در صورت استفاده از داروی خاصی، اسم ژنریک، مقدار و طریقه استفاده آن باید بیان شود.</a:t>
            </a:r>
          </a:p>
          <a:p>
            <a:pPr algn="r" rtl="1"/>
            <a:r>
              <a:rPr lang="fa-IR" sz="2100" dirty="0" smtClean="0"/>
              <a:t> </a:t>
            </a:r>
            <a:r>
              <a:rPr lang="fa-IR" sz="2100" dirty="0"/>
              <a:t>در صورت استفاده از روش آماری غیر معمولی باید مرجع ذکر شود.</a:t>
            </a:r>
          </a:p>
          <a:p>
            <a:pPr algn="r" rtl="1"/>
            <a:r>
              <a:rPr lang="fa-IR" sz="2100" dirty="0" smtClean="0"/>
              <a:t>ذکر </a:t>
            </a:r>
            <a:r>
              <a:rPr lang="fa-IR" sz="2100" dirty="0"/>
              <a:t>بخشی از نکات اخلاقی در حین انجام مطالعه مثلا نحوه جلب رضایت بیماران برای ورود به مطالعه باید ذکر شود.</a:t>
            </a:r>
          </a:p>
          <a:p>
            <a:pPr algn="r" rtl="1"/>
            <a:r>
              <a:rPr lang="fa-IR" sz="2100" dirty="0" smtClean="0"/>
              <a:t> </a:t>
            </a:r>
            <a:r>
              <a:rPr lang="fa-IR" sz="2100" dirty="0"/>
              <a:t>ذکر نتایج مطالعه در این بخش انجام نمی شود.</a:t>
            </a:r>
          </a:p>
          <a:p>
            <a:pPr algn="r" rtl="1"/>
            <a:r>
              <a:rPr lang="fa-IR" sz="2100" dirty="0" smtClean="0"/>
              <a:t> </a:t>
            </a:r>
            <a:r>
              <a:rPr lang="fa-IR" sz="2100" dirty="0"/>
              <a:t>استفاده از جدول یا نمودار در هریک از </a:t>
            </a:r>
            <a:r>
              <a:rPr lang="fa-IR" sz="2100" dirty="0" smtClean="0"/>
              <a:t>بخشها </a:t>
            </a:r>
            <a:r>
              <a:rPr lang="fa-IR" sz="2100" dirty="0"/>
              <a:t>بلامانع است.</a:t>
            </a:r>
          </a:p>
          <a:p>
            <a:pPr algn="r" rtl="1"/>
            <a:r>
              <a:rPr lang="fa-IR" sz="2100" dirty="0" smtClean="0"/>
              <a:t> </a:t>
            </a:r>
            <a:r>
              <a:rPr lang="fa-IR" sz="2100" dirty="0"/>
              <a:t>عدم استفاده از ضمیر اول شخص در این قسمت.</a:t>
            </a:r>
          </a:p>
          <a:p>
            <a:pPr algn="r" rtl="1"/>
            <a:r>
              <a:rPr lang="fa-IR" sz="2100" dirty="0" smtClean="0"/>
              <a:t> </a:t>
            </a:r>
            <a:r>
              <a:rPr lang="fa-IR" sz="2100" dirty="0"/>
              <a:t>برخی از مجلات </a:t>
            </a:r>
            <a:r>
              <a:rPr lang="fa-IR" sz="2100" dirty="0" smtClean="0"/>
              <a:t>بخشها </a:t>
            </a:r>
            <a:r>
              <a:rPr lang="fa-IR" sz="2100" dirty="0"/>
              <a:t>را به تفکیک برای نگارش مشخص </a:t>
            </a:r>
            <a:r>
              <a:rPr lang="fa-IR" sz="2100" dirty="0" smtClean="0"/>
              <a:t>میکنند </a:t>
            </a:r>
            <a:r>
              <a:rPr lang="fa-IR" sz="2100" dirty="0"/>
              <a:t>برخی نیز به این صورت نیستند و موارد </a:t>
            </a:r>
            <a:r>
              <a:rPr lang="fa-IR" sz="2100" dirty="0" smtClean="0"/>
              <a:t>مختلف</a:t>
            </a:r>
            <a:r>
              <a:rPr lang="en-US" sz="2100" dirty="0" smtClean="0"/>
              <a:t> </a:t>
            </a:r>
          </a:p>
          <a:p>
            <a:pPr marL="0" indent="0" algn="r" rtl="1">
              <a:buNone/>
            </a:pPr>
            <a:r>
              <a:rPr lang="en-US" sz="2100" dirty="0"/>
              <a:t> </a:t>
            </a:r>
            <a:r>
              <a:rPr lang="en-US" sz="2100" dirty="0" smtClean="0"/>
              <a:t>      </a:t>
            </a:r>
            <a:r>
              <a:rPr lang="fa-IR" sz="2100" dirty="0" smtClean="0"/>
              <a:t>پشت سرهم </a:t>
            </a:r>
            <a:r>
              <a:rPr lang="fa-IR" sz="2100" dirty="0"/>
              <a:t>ذکر می شود</a:t>
            </a:r>
            <a:r>
              <a:rPr lang="fa-IR" sz="2100" dirty="0" smtClean="0"/>
              <a:t>.</a:t>
            </a:r>
          </a:p>
          <a:p>
            <a:pPr algn="r" rtl="1"/>
            <a:r>
              <a:rPr lang="fa-IR" sz="2100" dirty="0"/>
              <a:t>هر مقاله ممکن است </a:t>
            </a:r>
            <a:r>
              <a:rPr lang="fa-IR" sz="2100" dirty="0" smtClean="0"/>
              <a:t>تاپیک های </a:t>
            </a:r>
            <a:r>
              <a:rPr lang="fa-IR" sz="2100" dirty="0"/>
              <a:t>متفاوتی برای بخش متد داشته باشد</a:t>
            </a:r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52472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2800" dirty="0" smtClean="0"/>
              <a:t>نتایج :</a:t>
            </a:r>
            <a:r>
              <a:rPr lang="fa-IR" sz="2400" dirty="0" smtClean="0"/>
              <a:t>یافته ها</a:t>
            </a:r>
            <a:r>
              <a:rPr lang="fa-IR" sz="2400" dirty="0"/>
              <a:t>، نشاندهنده سهم شما در ارتقای دانش</a:t>
            </a:r>
            <a:r>
              <a:rPr lang="fa-IR" sz="2400" dirty="0" smtClean="0"/>
              <a:t>: </a:t>
            </a:r>
            <a:r>
              <a:rPr lang="en-GB" sz="2400" dirty="0" smtClean="0"/>
              <a:t>  </a:t>
            </a:r>
            <a:r>
              <a:rPr lang="en-GB" sz="2400" b="1" dirty="0" smtClean="0"/>
              <a:t>Result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3323"/>
            <a:ext cx="8596668" cy="4658039"/>
          </a:xfrm>
        </p:spPr>
        <p:txBody>
          <a:bodyPr>
            <a:normAutofit/>
          </a:bodyPr>
          <a:lstStyle/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مهمترین بخش مقاله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پاسخ به اهداف، سوالات و فرضیات پژوهش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ارزش یک مقاله به اطلاعات ذکر شده در بخش نتایج آن است.</a:t>
            </a:r>
          </a:p>
          <a:p>
            <a:pPr algn="r" rtl="1"/>
            <a:r>
              <a:rPr lang="fa-IR" sz="1600" dirty="0" smtClean="0"/>
              <a:t> بخشهای </a:t>
            </a:r>
            <a:r>
              <a:rPr lang="fa-IR" sz="1600" dirty="0"/>
              <a:t>قبلی راهی برای بیان دقیق این قسمت هستند.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معمولا در این بخش چهار سطح توصیف؛ مقایسه، تحلیل و تفسیر آماری دیده </a:t>
            </a:r>
            <a:r>
              <a:rPr lang="fa-IR" sz="1600" dirty="0" smtClean="0"/>
              <a:t>میشود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در </a:t>
            </a:r>
            <a:r>
              <a:rPr lang="fa-IR" sz="1600" dirty="0"/>
              <a:t>این بخش نتایج و </a:t>
            </a:r>
            <a:r>
              <a:rPr lang="fa-IR" sz="1600" dirty="0" smtClean="0"/>
              <a:t>یافته های </a:t>
            </a:r>
            <a:r>
              <a:rPr lang="fa-IR" sz="1600" dirty="0"/>
              <a:t>کلیدی به صورت عینی گزارش </a:t>
            </a:r>
            <a:r>
              <a:rPr lang="fa-IR" sz="1600" dirty="0" smtClean="0"/>
              <a:t>میشوند </a:t>
            </a:r>
            <a:r>
              <a:rPr lang="fa-IR" sz="1600" dirty="0"/>
              <a:t>و در راستای تایید </a:t>
            </a:r>
            <a:r>
              <a:rPr lang="fa-IR" sz="1600" dirty="0" smtClean="0"/>
              <a:t>یا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  <a:r>
              <a:rPr lang="fa-IR" sz="1600" dirty="0" smtClean="0"/>
              <a:t> </a:t>
            </a:r>
            <a:r>
              <a:rPr lang="fa-IR" sz="1600" dirty="0"/>
              <a:t>رد آنها تفسیرهای نظری یا استدلال مطرح </a:t>
            </a:r>
            <a:r>
              <a:rPr lang="fa-IR" sz="1600" dirty="0" smtClean="0"/>
              <a:t>نمیشود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در این قسمت نویسنده، در خصوص </a:t>
            </a:r>
            <a:r>
              <a:rPr lang="fa-IR" sz="1600" dirty="0" smtClean="0"/>
              <a:t>تحلیلهای </a:t>
            </a:r>
            <a:r>
              <a:rPr lang="fa-IR" sz="1600" dirty="0"/>
              <a:t>آماری فقط به معنی داری </a:t>
            </a:r>
            <a:r>
              <a:rPr lang="fa-IR" sz="1600" dirty="0" smtClean="0"/>
              <a:t>آماری </a:t>
            </a:r>
            <a:r>
              <a:rPr lang="en-GB" sz="1600" dirty="0" smtClean="0"/>
              <a:t>  Significance </a:t>
            </a:r>
            <a:endParaRPr lang="en-GB" sz="1600" dirty="0"/>
          </a:p>
          <a:p>
            <a:pPr marL="0" indent="0" algn="r" rtl="1">
              <a:buNone/>
            </a:pPr>
            <a:r>
              <a:rPr lang="en-GB" sz="1600" dirty="0" smtClean="0"/>
              <a:t>      </a:t>
            </a:r>
            <a:r>
              <a:rPr lang="fa-IR" sz="1600" dirty="0" smtClean="0"/>
              <a:t>می </a:t>
            </a:r>
            <a:r>
              <a:rPr lang="fa-IR" sz="1600" dirty="0"/>
              <a:t>پردازد و معنی داری </a:t>
            </a:r>
            <a:r>
              <a:rPr lang="fa-IR" sz="1600" dirty="0" smtClean="0"/>
              <a:t>واقعی</a:t>
            </a:r>
            <a:r>
              <a:rPr lang="en-GB" sz="1600" dirty="0" smtClean="0"/>
              <a:t>Meaningfulness </a:t>
            </a:r>
            <a:r>
              <a:rPr lang="fa-IR" sz="1600" dirty="0" smtClean="0"/>
              <a:t>در </a:t>
            </a:r>
            <a:r>
              <a:rPr lang="fa-IR" sz="1600" dirty="0"/>
              <a:t>قسمت بحث و نتیجه گیری بیان </a:t>
            </a:r>
            <a:r>
              <a:rPr lang="fa-IR" sz="1600" dirty="0" smtClean="0"/>
              <a:t>میشود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این قسمت تماما با عدد و رقم سروکار دارد و ذکر </a:t>
            </a:r>
            <a:r>
              <a:rPr lang="fa-IR" sz="1600" dirty="0" smtClean="0"/>
              <a:t>واژه هایی </a:t>
            </a:r>
            <a:r>
              <a:rPr lang="fa-IR" sz="1600" dirty="0"/>
              <a:t>مانند کمتر و بیشتر، یکسان و ... جایگاه خاصی در این بخش </a:t>
            </a:r>
            <a:r>
              <a:rPr lang="fa-IR" sz="1600" dirty="0" smtClean="0"/>
              <a:t>ندارد.</a:t>
            </a:r>
          </a:p>
        </p:txBody>
      </p:sp>
    </p:spTree>
    <p:extLst>
      <p:ext uri="{BB962C8B-B14F-4D97-AF65-F5344CB8AC3E}">
        <p14:creationId xmlns:p14="http://schemas.microsoft.com/office/powerpoint/2010/main" val="3116639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70709"/>
            <a:ext cx="8596668" cy="4970654"/>
          </a:xfrm>
        </p:spPr>
        <p:txBody>
          <a:bodyPr>
            <a:normAutofit fontScale="55000" lnSpcReduction="20000"/>
          </a:bodyPr>
          <a:lstStyle/>
          <a:p>
            <a:pPr marL="0" indent="0" algn="r" rtl="1">
              <a:lnSpc>
                <a:spcPct val="250000"/>
              </a:lnSpc>
              <a:buNone/>
            </a:pPr>
            <a:r>
              <a:rPr lang="fa-IR" sz="2400" b="1" dirty="0"/>
              <a:t>یافته ها یا نتایج توصیفی: </a:t>
            </a:r>
            <a:endParaRPr lang="fa-IR" sz="2400" b="1" dirty="0" smtClean="0"/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600" dirty="0" smtClean="0"/>
              <a:t>توصیف </a:t>
            </a:r>
            <a:r>
              <a:rPr lang="fa-IR" sz="2600" dirty="0"/>
              <a:t>نمونه مورد مطالعه، بیان جزئیات صحیح در مورد نمونه ها با متن، جدول یا </a:t>
            </a:r>
            <a:r>
              <a:rPr lang="fa-IR" sz="2600" dirty="0" smtClean="0"/>
              <a:t>نمودار</a:t>
            </a:r>
            <a:r>
              <a:rPr lang="en-US" sz="2600" dirty="0" smtClean="0"/>
              <a:t> </a:t>
            </a:r>
            <a:r>
              <a:rPr lang="fa-IR" sz="2600" dirty="0" smtClean="0"/>
              <a:t>ویا متنی که جدول و نمودار پیوست آن می باشد. اطلاعات </a:t>
            </a:r>
            <a:r>
              <a:rPr lang="fa-IR" sz="2600" dirty="0"/>
              <a:t>زمینه ای یا ویژگی های شخصی واحدهای مورد مطالعه که اکثرا </a:t>
            </a:r>
            <a:r>
              <a:rPr lang="fa-IR" sz="2600" dirty="0" smtClean="0"/>
              <a:t>اطلاعات </a:t>
            </a:r>
            <a:r>
              <a:rPr lang="fa-IR" sz="2600" dirty="0"/>
              <a:t>دموگرافیک هستند مانند توزیع سنی و فراوانی جنسی. </a:t>
            </a:r>
            <a:r>
              <a:rPr lang="fa-IR" sz="2600" dirty="0" smtClean="0"/>
              <a:t>اطلاعات </a:t>
            </a:r>
            <a:r>
              <a:rPr lang="fa-IR" sz="2600" dirty="0"/>
              <a:t>ذکر شده زمینه ای هستند و </a:t>
            </a:r>
            <a:r>
              <a:rPr lang="fa-IR" sz="2600" dirty="0" smtClean="0"/>
              <a:t>ارتباطی با </a:t>
            </a:r>
            <a:r>
              <a:rPr lang="fa-IR" sz="2600" dirty="0"/>
              <a:t>متغیرهای مستقل و وابسته </a:t>
            </a:r>
            <a:r>
              <a:rPr lang="fa-IR" sz="2600" dirty="0" smtClean="0"/>
              <a:t> ندارد و نباید مبنای </a:t>
            </a:r>
            <a:r>
              <a:rPr lang="fa-IR" sz="2600" dirty="0"/>
              <a:t>مقایسه و تحلیل باشند. </a:t>
            </a:r>
            <a:endParaRPr lang="fa-IR" sz="2600" dirty="0" smtClean="0"/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1600" b="1" dirty="0" smtClean="0"/>
              <a:t> </a:t>
            </a:r>
            <a:r>
              <a:rPr lang="fa-IR" sz="2400" b="1" dirty="0"/>
              <a:t>یافته ها و نتایج استنباطی و </a:t>
            </a:r>
            <a:r>
              <a:rPr lang="fa-IR" sz="2400" b="1" dirty="0" smtClean="0"/>
              <a:t>تحلیلی: </a:t>
            </a:r>
          </a:p>
          <a:p>
            <a:pPr marL="0" indent="0" algn="r" rtl="1">
              <a:lnSpc>
                <a:spcPct val="250000"/>
              </a:lnSpc>
              <a:buNone/>
            </a:pPr>
            <a:r>
              <a:rPr lang="fa-IR" sz="2500" dirty="0" smtClean="0"/>
              <a:t>نتایج </a:t>
            </a:r>
            <a:r>
              <a:rPr lang="fa-IR" sz="2500" dirty="0"/>
              <a:t>تحلیل </a:t>
            </a:r>
            <a:r>
              <a:rPr lang="fa-IR" sz="2500" dirty="0" smtClean="0"/>
              <a:t>ها و قسمت کمی و آمار، </a:t>
            </a:r>
            <a:r>
              <a:rPr lang="fa-IR" sz="2500" dirty="0"/>
              <a:t>یافته های اصلی پژوهش را تشکیل می دهند. بررسی روابط بین </a:t>
            </a:r>
            <a:r>
              <a:rPr lang="fa-IR" sz="2500" dirty="0" smtClean="0"/>
              <a:t>متغیرها</a:t>
            </a:r>
            <a:r>
              <a:rPr lang="en-GB" sz="2500" dirty="0" smtClean="0"/>
              <a:t>)</a:t>
            </a:r>
            <a:r>
              <a:rPr lang="fa-IR" sz="2500" dirty="0" smtClean="0"/>
              <a:t> تحلیل </a:t>
            </a:r>
            <a:r>
              <a:rPr lang="fa-IR" sz="2500" dirty="0"/>
              <a:t>های چند </a:t>
            </a:r>
            <a:r>
              <a:rPr lang="fa-IR" sz="2500" dirty="0" smtClean="0"/>
              <a:t>متغیره</a:t>
            </a:r>
            <a:r>
              <a:rPr lang="en-GB" sz="2500" dirty="0" smtClean="0"/>
              <a:t>(</a:t>
            </a:r>
            <a:r>
              <a:rPr lang="fa-IR" sz="2500" dirty="0" smtClean="0"/>
              <a:t>  </a:t>
            </a:r>
            <a:r>
              <a:rPr lang="fa-IR" sz="2500" dirty="0"/>
              <a:t>و تاثیر متغیرها بر یکدیگر. </a:t>
            </a:r>
            <a:r>
              <a:rPr lang="fa-IR" sz="2500" dirty="0" smtClean="0"/>
              <a:t>نتایج تحلیل ها بر اساس نوع متغیر، گزارش می شوند.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269400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3138"/>
            <a:ext cx="10515600" cy="5414595"/>
          </a:xfrm>
        </p:spPr>
        <p:txBody>
          <a:bodyPr>
            <a:normAutofit/>
          </a:bodyPr>
          <a:lstStyle/>
          <a:p>
            <a:pPr algn="r" rtl="1"/>
            <a:r>
              <a:rPr lang="fa-IR" sz="1600" b="1" dirty="0" smtClean="0"/>
              <a:t> </a:t>
            </a:r>
            <a:r>
              <a:rPr lang="fa-IR" sz="1600" b="1" dirty="0"/>
              <a:t>گزارش آماری</a:t>
            </a:r>
            <a:r>
              <a:rPr lang="fa-IR" sz="2400" b="1" dirty="0" smtClean="0"/>
              <a:t>: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400" dirty="0"/>
              <a:t>در نگارش </a:t>
            </a:r>
            <a:r>
              <a:rPr lang="fa-IR" sz="1400" dirty="0" smtClean="0"/>
              <a:t>یافته ها </a:t>
            </a:r>
            <a:r>
              <a:rPr lang="fa-IR" sz="1400" dirty="0"/>
              <a:t>سعی بر این باشد که نتایج به شکلی هدفمند و بدون سوگیری ارائه شود و نباید </a:t>
            </a:r>
            <a:r>
              <a:rPr lang="fa-IR" sz="1400" dirty="0" smtClean="0"/>
              <a:t>یافته</a:t>
            </a:r>
            <a:r>
              <a:rPr lang="en-US" sz="1400" dirty="0" smtClean="0"/>
              <a:t> </a:t>
            </a:r>
            <a:r>
              <a:rPr lang="fa-IR" sz="1400" dirty="0" smtClean="0"/>
              <a:t>ها </a:t>
            </a:r>
            <a:r>
              <a:rPr lang="fa-IR" sz="1400" dirty="0"/>
              <a:t>را بزرگ نمایی کرد، </a:t>
            </a:r>
            <a:r>
              <a:rPr lang="fa-IR" sz="1400" dirty="0" smtClean="0"/>
              <a:t>دقیقا</a:t>
            </a:r>
            <a:r>
              <a:rPr lang="en-US" sz="1400" dirty="0" smtClean="0"/>
              <a:t> </a:t>
            </a:r>
            <a:r>
              <a:rPr lang="fa-IR" sz="1400" dirty="0" smtClean="0"/>
              <a:t>آنچه </a:t>
            </a:r>
            <a:r>
              <a:rPr lang="fa-IR" sz="1400" dirty="0"/>
              <a:t>را در حین پژوهش یافته ایم باید گزارش کنیم</a:t>
            </a:r>
            <a:r>
              <a:rPr lang="fa-IR" sz="1400" dirty="0" smtClean="0"/>
              <a:t>.</a:t>
            </a:r>
          </a:p>
          <a:p>
            <a:pPr marL="0" indent="0" algn="r" rtl="1">
              <a:buNone/>
            </a:pPr>
            <a:endParaRPr lang="fa-IR" sz="1600" dirty="0"/>
          </a:p>
          <a:p>
            <a:pPr algn="r" rtl="1"/>
            <a:r>
              <a:rPr lang="en-GB" sz="1600" b="1" dirty="0" smtClean="0"/>
              <a:t>P-value </a:t>
            </a:r>
            <a:r>
              <a:rPr lang="fa-IR" sz="1600" b="1" dirty="0" smtClean="0"/>
              <a:t> : 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400" dirty="0" smtClean="0"/>
              <a:t>میزان </a:t>
            </a:r>
            <a:r>
              <a:rPr lang="fa-IR" sz="1400" dirty="0"/>
              <a:t>احتمالی است که ممکن است نتایج تحقیق صرفا نتیجه شانس باشد، هرچه این مقدار کوچکتر باشد با اطمینان بیشتری </a:t>
            </a:r>
            <a:r>
              <a:rPr lang="fa-IR" sz="1400" dirty="0" smtClean="0"/>
              <a:t>فرضیه صفر </a:t>
            </a:r>
            <a:r>
              <a:rPr lang="fa-IR" sz="1400" dirty="0"/>
              <a:t>رد شده و </a:t>
            </a:r>
            <a:r>
              <a:rPr lang="fa-IR" sz="1400" dirty="0" smtClean="0"/>
              <a:t>فرضیه </a:t>
            </a:r>
            <a:r>
              <a:rPr lang="fa-IR" sz="1400" dirty="0"/>
              <a:t>تحقیق تایید </a:t>
            </a:r>
            <a:r>
              <a:rPr lang="fa-IR" sz="1400" dirty="0" smtClean="0"/>
              <a:t>میشود.</a:t>
            </a:r>
          </a:p>
          <a:p>
            <a:pPr marL="0" indent="0" algn="r" rtl="1">
              <a:buNone/>
            </a:pPr>
            <a:endParaRPr lang="fa-IR" sz="1600" dirty="0"/>
          </a:p>
          <a:p>
            <a:pPr algn="r" rtl="1"/>
            <a:r>
              <a:rPr lang="fa-IR" sz="1400" dirty="0" smtClean="0"/>
              <a:t>گزارش </a:t>
            </a:r>
            <a:r>
              <a:rPr lang="fa-IR" sz="1400" dirty="0"/>
              <a:t>به صورت جدول ها، نمودارها و تصاویر: جدول زمانی کاربرد دارد که </a:t>
            </a:r>
            <a:r>
              <a:rPr lang="fa-IR" sz="1400" dirty="0" smtClean="0"/>
              <a:t>یافته ها </a:t>
            </a:r>
            <a:r>
              <a:rPr lang="fa-IR" sz="1400" dirty="0"/>
              <a:t>بیش از چندعدد باشند به طوری که ذکر همه آنها در </a:t>
            </a:r>
            <a:r>
              <a:rPr lang="fa-IR" sz="1400" dirty="0" smtClean="0"/>
              <a:t>متن</a:t>
            </a:r>
            <a:r>
              <a:rPr lang="en-US" sz="1400" dirty="0" smtClean="0"/>
              <a:t> </a:t>
            </a:r>
            <a:r>
              <a:rPr lang="fa-IR" sz="1400" dirty="0" smtClean="0"/>
              <a:t>سردرگمی </a:t>
            </a:r>
            <a:r>
              <a:rPr lang="fa-IR" sz="1400" dirty="0"/>
              <a:t>ایجاد کند.</a:t>
            </a:r>
          </a:p>
          <a:p>
            <a:pPr marL="0" indent="0" algn="r" rtl="1">
              <a:lnSpc>
                <a:spcPct val="300000"/>
              </a:lnSpc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4533580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811925"/>
            <a:ext cx="8596668" cy="5229438"/>
          </a:xfrm>
        </p:spPr>
        <p:txBody>
          <a:bodyPr>
            <a:normAutofit/>
          </a:bodyPr>
          <a:lstStyle/>
          <a:p>
            <a:pPr marL="914400" lvl="2" indent="0" algn="r" rtl="1">
              <a:buNone/>
            </a:pPr>
            <a:r>
              <a:rPr lang="fa-IR" sz="1600" dirty="0" smtClean="0"/>
              <a:t>                                                                                                                                                                   </a:t>
            </a:r>
            <a:r>
              <a:rPr lang="fa-IR" sz="1600" b="1" dirty="0" smtClean="0"/>
              <a:t>به </a:t>
            </a:r>
            <a:r>
              <a:rPr lang="fa-IR" sz="1600" b="1" dirty="0"/>
              <a:t>طور معمول برای هر 1000 کلمه متن یک جدول یا تصویر پیشنهاد </a:t>
            </a:r>
            <a:r>
              <a:rPr lang="fa-IR" sz="1600" b="1" dirty="0" smtClean="0"/>
              <a:t>میشود.</a:t>
            </a:r>
            <a:r>
              <a:rPr lang="fa-IR" sz="1600" dirty="0" smtClean="0"/>
              <a:t>    </a:t>
            </a:r>
            <a:endParaRPr lang="fa-IR" sz="1600" dirty="0"/>
          </a:p>
          <a:p>
            <a:pPr algn="r" rtl="1"/>
            <a:r>
              <a:rPr lang="fa-IR" sz="1600" dirty="0" smtClean="0"/>
              <a:t>هر </a:t>
            </a:r>
            <a:r>
              <a:rPr lang="fa-IR" sz="1600" dirty="0"/>
              <a:t>جدول شامل </a:t>
            </a:r>
            <a:r>
              <a:rPr lang="fa-IR" sz="1600" dirty="0" smtClean="0"/>
              <a:t>عنوان، </a:t>
            </a:r>
            <a:r>
              <a:rPr lang="fa-IR" sz="1600" dirty="0"/>
              <a:t>سرستون، سرردیف و پانوشت است.</a:t>
            </a:r>
          </a:p>
          <a:p>
            <a:pPr algn="r" rtl="1"/>
            <a:r>
              <a:rPr lang="fa-IR" sz="1600" dirty="0" smtClean="0"/>
              <a:t>عنوان </a:t>
            </a:r>
            <a:r>
              <a:rPr lang="fa-IR" sz="1600" dirty="0"/>
              <a:t>باید کوتاه، واضح و بیانگر این باشد که اطلاعات جدول مربوط به چه چیزی، در کجا و چه هنگام است.</a:t>
            </a:r>
          </a:p>
          <a:p>
            <a:pPr algn="r" rtl="1"/>
            <a:r>
              <a:rPr lang="fa-IR" sz="1600" dirty="0" smtClean="0"/>
              <a:t>حروف </a:t>
            </a:r>
            <a:r>
              <a:rPr lang="fa-IR" sz="1600" dirty="0"/>
              <a:t>عنوان جدول بزرگتر از سرستون و </a:t>
            </a:r>
            <a:r>
              <a:rPr lang="fa-IR" sz="1600" dirty="0" smtClean="0"/>
              <a:t>سرردیفها </a:t>
            </a:r>
            <a:r>
              <a:rPr lang="fa-IR" sz="1600" dirty="0"/>
              <a:t>نوشته شود و در بالای جدول درج گردد.</a:t>
            </a:r>
          </a:p>
          <a:p>
            <a:pPr algn="r" rtl="1"/>
            <a:r>
              <a:rPr lang="fa-IR" sz="1600" dirty="0" smtClean="0"/>
              <a:t>اگر </a:t>
            </a:r>
            <a:r>
              <a:rPr lang="fa-IR" sz="1600" dirty="0"/>
              <a:t>تعداد ستو نها و </a:t>
            </a:r>
            <a:r>
              <a:rPr lang="fa-IR" sz="1600" dirty="0" smtClean="0"/>
              <a:t>ردیفهای </a:t>
            </a:r>
            <a:r>
              <a:rPr lang="fa-IR" sz="1600" dirty="0"/>
              <a:t>جدول زیاد است بهتر است که جدول را به دو یا چند جدول کوچکتر تبدیل کرد.</a:t>
            </a:r>
          </a:p>
          <a:p>
            <a:pPr algn="r" rtl="1"/>
            <a:r>
              <a:rPr lang="fa-IR" sz="1600" dirty="0" smtClean="0"/>
              <a:t>دستورالعمل ژورنالها </a:t>
            </a:r>
            <a:r>
              <a:rPr lang="fa-IR" sz="1600" dirty="0"/>
              <a:t>حتما قبل از تنظیم جدول مطالعه شود.</a:t>
            </a:r>
          </a:p>
          <a:p>
            <a:pPr algn="r" rtl="1"/>
            <a:r>
              <a:rPr lang="fa-IR" sz="1600" dirty="0" smtClean="0"/>
              <a:t>عدد </a:t>
            </a:r>
            <a:r>
              <a:rPr lang="fa-IR" sz="1600" dirty="0"/>
              <a:t>یا درصدی که در متن گزارش </a:t>
            </a:r>
            <a:r>
              <a:rPr lang="fa-IR" sz="1600" dirty="0" smtClean="0"/>
              <a:t>میشود </a:t>
            </a:r>
            <a:r>
              <a:rPr lang="fa-IR" sz="1600" dirty="0"/>
              <a:t>باید عینا به همان شکل در جدول گزارش شود</a:t>
            </a:r>
            <a:r>
              <a:rPr lang="fa-IR" sz="1600" dirty="0" smtClean="0"/>
              <a:t>.</a:t>
            </a:r>
          </a:p>
          <a:p>
            <a:pPr algn="r" rtl="1"/>
            <a:r>
              <a:rPr lang="fa-IR" sz="1600" dirty="0" smtClean="0"/>
              <a:t>آدرس جدول باید در متن آورده شود.</a:t>
            </a:r>
            <a:endParaRPr lang="fa-IR" sz="1600" dirty="0"/>
          </a:p>
          <a:p>
            <a:pPr algn="r" rtl="1"/>
            <a:r>
              <a:rPr lang="fa-IR" sz="1600" dirty="0" smtClean="0"/>
              <a:t>نیازی </a:t>
            </a:r>
            <a:r>
              <a:rPr lang="fa-IR" sz="1600" dirty="0"/>
              <a:t>نیست مطالب </a:t>
            </a:r>
            <a:r>
              <a:rPr lang="fa-IR" sz="1600" dirty="0" smtClean="0"/>
              <a:t>جدول را </a:t>
            </a:r>
            <a:r>
              <a:rPr lang="fa-IR" sz="1600" dirty="0"/>
              <a:t>بازهم در متن، نمودار یا شکل تکرار کرد.</a:t>
            </a:r>
          </a:p>
          <a:p>
            <a:pPr algn="r" rtl="1"/>
            <a:r>
              <a:rPr lang="fa-IR" sz="1600" dirty="0" smtClean="0"/>
              <a:t>برای </a:t>
            </a:r>
            <a:r>
              <a:rPr lang="fa-IR" sz="1600" dirty="0"/>
              <a:t>بعضی از نتایج مانند مقایسه روند تغییرات در طول </a:t>
            </a:r>
            <a:r>
              <a:rPr lang="fa-IR" sz="1600" dirty="0" smtClean="0"/>
              <a:t>زمان، </a:t>
            </a:r>
            <a:r>
              <a:rPr lang="fa-IR" sz="1600" dirty="0"/>
              <a:t>نمودارها کاربردی تر هستند و 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</a:t>
            </a:r>
            <a:r>
              <a:rPr lang="fa-IR" sz="1600" dirty="0" smtClean="0"/>
              <a:t>برخی </a:t>
            </a:r>
            <a:r>
              <a:rPr lang="fa-IR" sz="1600" dirty="0"/>
              <a:t>اوقات تصاویر، آنچه را که متن و جدول </a:t>
            </a:r>
            <a:r>
              <a:rPr lang="fa-IR" sz="1600" dirty="0" smtClean="0"/>
              <a:t>نتوانسته است </a:t>
            </a:r>
            <a:r>
              <a:rPr lang="fa-IR" sz="1600" dirty="0"/>
              <a:t>بیان کند ارائه </a:t>
            </a:r>
            <a:r>
              <a:rPr lang="fa-IR" sz="1600" dirty="0" smtClean="0"/>
              <a:t>میدهد.</a:t>
            </a:r>
          </a:p>
          <a:p>
            <a:pPr algn="r" rtl="1"/>
            <a:r>
              <a:rPr lang="fa-IR" sz="1600" dirty="0" smtClean="0"/>
              <a:t>ارائه تصویر مطابق دستورالعمل ژورنال است .</a:t>
            </a:r>
            <a:endParaRPr lang="fa-IR" sz="1600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26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1600" b="1" dirty="0" smtClean="0"/>
              <a:t>مطالعات اولیه یا </a:t>
            </a:r>
            <a:r>
              <a:rPr lang="en-GB" sz="1600" dirty="0" smtClean="0"/>
              <a:t> Original : </a:t>
            </a:r>
            <a:r>
              <a:rPr lang="fa-IR" sz="1600" dirty="0" smtClean="0"/>
              <a:t> پژوهشگران با هدف پاسخ دادن به یک سوال، اطلاعات مربوط 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  <a:r>
              <a:rPr lang="fa-IR" sz="1600" dirty="0" smtClean="0"/>
              <a:t>به مواجهه و پیامد را خودشان جمع آوری کرده و انالیز می کنند.</a:t>
            </a:r>
          </a:p>
          <a:p>
            <a:pPr marL="0" indent="0" algn="r" rtl="1">
              <a:buNone/>
            </a:pPr>
            <a:r>
              <a:rPr lang="fa-IR" sz="1600" dirty="0" smtClean="0"/>
              <a:t>  </a:t>
            </a:r>
            <a:r>
              <a:rPr lang="en-GB" sz="1600" dirty="0" smtClean="0"/>
              <a:t>.I </a:t>
            </a:r>
            <a:r>
              <a:rPr lang="fa-IR" sz="1600" b="1" dirty="0"/>
              <a:t>مطالعات مشاهد </a:t>
            </a:r>
            <a:r>
              <a:rPr lang="fa-IR" sz="1600" b="1" dirty="0" smtClean="0"/>
              <a:t>ه ای </a:t>
            </a:r>
            <a:r>
              <a:rPr lang="en-GB" sz="1600" dirty="0"/>
              <a:t>Observational </a:t>
            </a:r>
            <a:r>
              <a:rPr lang="fa-IR" sz="1600" dirty="0" smtClean="0"/>
              <a:t>: اگر مداخله ای </a:t>
            </a:r>
            <a:r>
              <a:rPr lang="fa-IR" sz="1600" dirty="0"/>
              <a:t>نباشد یا پیامد هایی که </a:t>
            </a:r>
            <a:r>
              <a:rPr lang="fa-IR" sz="1600" dirty="0" smtClean="0"/>
              <a:t>بررسی 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  <a:r>
              <a:rPr lang="fa-IR" sz="1600" dirty="0" smtClean="0"/>
              <a:t>میکنیم </a:t>
            </a:r>
            <a:r>
              <a:rPr lang="fa-IR" sz="1600" dirty="0"/>
              <a:t>مرتبط با مداخله انجام شده نباشند، مطالعه از نوع مشاهد های است.</a:t>
            </a:r>
          </a:p>
          <a:p>
            <a:pPr marL="0" indent="0" algn="r" rtl="1">
              <a:buNone/>
            </a:pPr>
            <a:r>
              <a:rPr lang="fa-IR" sz="1600" dirty="0" smtClean="0"/>
              <a:t> </a:t>
            </a:r>
            <a:r>
              <a:rPr lang="en-GB" sz="1600" dirty="0" smtClean="0"/>
              <a:t>.</a:t>
            </a:r>
            <a:r>
              <a:rPr lang="en-GB" sz="1600" dirty="0"/>
              <a:t>II </a:t>
            </a:r>
            <a:r>
              <a:rPr lang="fa-IR" sz="1600" b="1" dirty="0" smtClean="0"/>
              <a:t>مطالعات </a:t>
            </a:r>
            <a:r>
              <a:rPr lang="fa-IR" sz="1600" b="1" dirty="0"/>
              <a:t>مداخله </a:t>
            </a:r>
            <a:r>
              <a:rPr lang="fa-IR" sz="1600" b="1" dirty="0" smtClean="0"/>
              <a:t>ای </a:t>
            </a:r>
            <a:r>
              <a:rPr lang="en-GB" sz="1600" dirty="0" smtClean="0"/>
              <a:t>Experimental</a:t>
            </a:r>
            <a:r>
              <a:rPr lang="en-GB" sz="1600" b="1" dirty="0" smtClean="0"/>
              <a:t> </a:t>
            </a:r>
            <a:r>
              <a:rPr lang="fa-IR" sz="1600" b="1" dirty="0" smtClean="0"/>
              <a:t>: </a:t>
            </a:r>
            <a:r>
              <a:rPr lang="fa-IR" sz="1600" dirty="0" smtClean="0"/>
              <a:t>مداخله </a:t>
            </a:r>
            <a:r>
              <a:rPr lang="fa-IR" sz="1600" dirty="0"/>
              <a:t>وجود داشته باشد، چه به واسطه خود 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</a:t>
            </a:r>
            <a:r>
              <a:rPr lang="fa-IR" sz="1600" dirty="0" smtClean="0"/>
              <a:t>پژوهشگر </a:t>
            </a:r>
            <a:r>
              <a:rPr lang="fa-IR" sz="1600" dirty="0"/>
              <a:t>چه بواسطه افراد دیگر، چه در زمان انجام پژوهش </a:t>
            </a:r>
            <a:r>
              <a:rPr lang="fa-IR" sz="1600" dirty="0" smtClean="0"/>
              <a:t>و </a:t>
            </a:r>
            <a:r>
              <a:rPr lang="fa-IR" sz="1600" dirty="0"/>
              <a:t>چه در گذشته، اگر </a:t>
            </a:r>
            <a:r>
              <a:rPr lang="fa-IR" sz="1600" dirty="0" smtClean="0"/>
              <a:t>پیامدهای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</a:t>
            </a:r>
            <a:r>
              <a:rPr lang="fa-IR" sz="1600" dirty="0" smtClean="0"/>
              <a:t> </a:t>
            </a:r>
            <a:r>
              <a:rPr lang="fa-IR" sz="1600" dirty="0"/>
              <a:t>مورد بررسی مرتبط با مداخله انجام شده باشند، مطالعه مداخله ای محسوب می شود.</a:t>
            </a:r>
          </a:p>
          <a:p>
            <a:pPr algn="r" rtl="1"/>
            <a:r>
              <a:rPr lang="fa-IR" sz="1600" dirty="0"/>
              <a:t>مداخله دقیقا چیست؟؟</a:t>
            </a:r>
          </a:p>
          <a:p>
            <a:pPr algn="r" rtl="1"/>
            <a:r>
              <a:rPr lang="fa-IR" sz="1600" b="1" dirty="0" smtClean="0"/>
              <a:t>مطالعات </a:t>
            </a:r>
            <a:r>
              <a:rPr lang="fa-IR" sz="1600" b="1" dirty="0"/>
              <a:t>ثانویه:</a:t>
            </a:r>
            <a:r>
              <a:rPr lang="fa-IR" sz="1600" dirty="0"/>
              <a:t> پژوهشگران خودشان جمع آوری اطلاعات را انجام نداده اند، بلکه به صورت ثانویه با جمع آوری داد </a:t>
            </a:r>
            <a:r>
              <a:rPr lang="fa-IR" sz="1600" dirty="0" smtClean="0"/>
              <a:t>ه هایی </a:t>
            </a:r>
            <a:r>
              <a:rPr lang="fa-IR" sz="1600" dirty="0"/>
              <a:t>که در مطالعات دیگر منتشر شد </a:t>
            </a:r>
            <a:r>
              <a:rPr lang="fa-IR" sz="1600" dirty="0" smtClean="0"/>
              <a:t>ه اند </a:t>
            </a:r>
            <a:r>
              <a:rPr lang="fa-IR" sz="1600" dirty="0"/>
              <a:t>اقدام </a:t>
            </a:r>
            <a:r>
              <a:rPr lang="fa-IR" sz="1600" dirty="0" smtClean="0"/>
              <a:t>به استنتاج </a:t>
            </a:r>
            <a:r>
              <a:rPr lang="fa-IR" sz="1600" dirty="0"/>
              <a:t>نتایج جدید می کنند.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03242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 smtClean="0"/>
              <a:t>بحث  </a:t>
            </a:r>
            <a:r>
              <a:rPr lang="en-GB" sz="2400" dirty="0" err="1" smtClean="0"/>
              <a:t>Disscution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33231"/>
            <a:ext cx="8596668" cy="4908131"/>
          </a:xfrm>
        </p:spPr>
        <p:txBody>
          <a:bodyPr>
            <a:normAutofit lnSpcReduction="10000"/>
          </a:bodyPr>
          <a:lstStyle/>
          <a:p>
            <a:pPr algn="r" rtl="1"/>
            <a:r>
              <a:rPr lang="fa-IR" sz="1600" dirty="0"/>
              <a:t>بحث، برداشت شما از پژوهش، دشوارترین و ابتکاری ترین قسمت نوشتن: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در این بخش از مقاله نویسنده نتایج را تفسیر </a:t>
            </a:r>
            <a:r>
              <a:rPr lang="fa-IR" sz="1600" dirty="0" smtClean="0"/>
              <a:t>میکند.( معنی داری واقعی )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در این قسمت </a:t>
            </a:r>
            <a:r>
              <a:rPr lang="fa-IR" sz="1600" dirty="0" smtClean="0"/>
              <a:t>یافته های </a:t>
            </a:r>
            <a:r>
              <a:rPr lang="fa-IR" sz="1600" dirty="0"/>
              <a:t>پژوهش با </a:t>
            </a:r>
            <a:r>
              <a:rPr lang="fa-IR" sz="1600" dirty="0" smtClean="0"/>
              <a:t>یافته های </a:t>
            </a:r>
            <a:r>
              <a:rPr lang="fa-IR" sz="1600" dirty="0"/>
              <a:t>دیگران مقایسه و به چالش کشیده </a:t>
            </a:r>
            <a:r>
              <a:rPr lang="fa-IR" sz="1600" dirty="0" smtClean="0"/>
              <a:t>میشود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باید از </a:t>
            </a:r>
            <a:r>
              <a:rPr lang="fa-IR" sz="1600" dirty="0"/>
              <a:t>مطالعات حمایت کننده و نقض کننده </a:t>
            </a:r>
            <a:r>
              <a:rPr lang="fa-IR" sz="1600" dirty="0" smtClean="0"/>
              <a:t>به </a:t>
            </a:r>
            <a:r>
              <a:rPr lang="fa-IR" sz="1600" dirty="0"/>
              <a:t>ترتیب نتایج موافق و </a:t>
            </a:r>
            <a:r>
              <a:rPr lang="fa-IR" sz="1600" dirty="0" smtClean="0"/>
              <a:t>مخالف </a:t>
            </a:r>
            <a:r>
              <a:rPr lang="fa-IR" sz="1600" dirty="0"/>
              <a:t>مطالعه حاضر صحبت شود.</a:t>
            </a:r>
          </a:p>
          <a:p>
            <a:pPr algn="r" rtl="1"/>
            <a:r>
              <a:rPr lang="fa-IR" sz="1600" dirty="0" smtClean="0"/>
              <a:t>گزارش محدودیتها</a:t>
            </a:r>
            <a:r>
              <a:rPr lang="fa-IR" sz="1600" dirty="0"/>
              <a:t>، </a:t>
            </a:r>
            <a:r>
              <a:rPr lang="fa-IR" sz="1600" dirty="0" smtClean="0"/>
              <a:t>نقاط </a:t>
            </a:r>
            <a:r>
              <a:rPr lang="fa-IR" sz="1600" dirty="0"/>
              <a:t>قوت و ضعف مطالعه و </a:t>
            </a:r>
            <a:r>
              <a:rPr lang="fa-IR" sz="1600" dirty="0" smtClean="0"/>
              <a:t>مزیتهای یافته های </a:t>
            </a:r>
            <a:r>
              <a:rPr lang="fa-IR" sz="1600" dirty="0"/>
              <a:t>مطالعه در راستای حل شکاف </a:t>
            </a:r>
            <a:r>
              <a:rPr lang="fa-IR" sz="1600" dirty="0" smtClean="0"/>
              <a:t>علمی</a:t>
            </a:r>
            <a:r>
              <a:rPr lang="en-US" sz="1600" dirty="0" smtClean="0"/>
              <a:t> </a:t>
            </a:r>
          </a:p>
          <a:p>
            <a:pPr marL="0" indent="0" algn="r" rtl="1">
              <a:buNone/>
            </a:pPr>
            <a:r>
              <a:rPr lang="en-US" sz="1600" dirty="0" smtClean="0"/>
              <a:t>      </a:t>
            </a:r>
            <a:r>
              <a:rPr lang="fa-IR" sz="1600" dirty="0" smtClean="0"/>
              <a:t>و </a:t>
            </a:r>
            <a:r>
              <a:rPr lang="fa-IR" sz="1600" dirty="0"/>
              <a:t>دانش موجود باید تبیین شود.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در این بخش، نویسنده معانی و استنبا طهای نتایج را شرح </a:t>
            </a:r>
            <a:r>
              <a:rPr lang="fa-IR" sz="1600" dirty="0" smtClean="0"/>
              <a:t>میدهند </a:t>
            </a:r>
            <a:r>
              <a:rPr lang="fa-IR" sz="1600" dirty="0"/>
              <a:t>و به عبارتی اهمیت و ارزش کار را نشان می دهد.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در هنگام گزارش دانش </a:t>
            </a:r>
            <a:r>
              <a:rPr lang="fa-IR" sz="1600" dirty="0" smtClean="0"/>
              <a:t>حاضر( پژوهشهای </a:t>
            </a:r>
            <a:r>
              <a:rPr lang="fa-IR" sz="1600" dirty="0"/>
              <a:t>سایر </a:t>
            </a:r>
            <a:r>
              <a:rPr lang="fa-IR" sz="1600" dirty="0" smtClean="0"/>
              <a:t>محققین ) از </a:t>
            </a:r>
            <a:r>
              <a:rPr lang="fa-IR" sz="1600" b="1" dirty="0">
                <a:solidFill>
                  <a:srgbClr val="FF0000"/>
                </a:solidFill>
              </a:rPr>
              <a:t>زمان حال</a:t>
            </a:r>
            <a:r>
              <a:rPr lang="fa-IR" sz="1600" dirty="0"/>
              <a:t> استفاده میشود و برای </a:t>
            </a:r>
            <a:r>
              <a:rPr lang="fa-IR" sz="1600" dirty="0" smtClean="0"/>
              <a:t>بیان</a:t>
            </a:r>
            <a:endParaRPr lang="en-US" sz="1600" dirty="0" smtClean="0"/>
          </a:p>
          <a:p>
            <a:pPr marL="0" indent="0" algn="r" rtl="1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</a:t>
            </a:r>
            <a:r>
              <a:rPr lang="fa-IR" sz="1600" dirty="0" smtClean="0"/>
              <a:t> </a:t>
            </a:r>
            <a:r>
              <a:rPr lang="fa-IR" sz="1600" dirty="0"/>
              <a:t>بحث و بررسی دانش </a:t>
            </a:r>
            <a:r>
              <a:rPr lang="fa-IR" sz="1600" dirty="0" smtClean="0"/>
              <a:t>جدید ( یافته </a:t>
            </a:r>
            <a:r>
              <a:rPr lang="fa-IR" sz="1600" dirty="0"/>
              <a:t>های </a:t>
            </a:r>
            <a:r>
              <a:rPr lang="fa-IR" sz="1600" dirty="0" smtClean="0"/>
              <a:t>نویسنده ) به </a:t>
            </a:r>
            <a:r>
              <a:rPr lang="fa-IR" sz="1600" b="1" dirty="0" smtClean="0">
                <a:solidFill>
                  <a:srgbClr val="FF0000"/>
                </a:solidFill>
              </a:rPr>
              <a:t>زمان </a:t>
            </a:r>
            <a:r>
              <a:rPr lang="fa-IR" sz="1600" b="1" dirty="0">
                <a:solidFill>
                  <a:srgbClr val="FF0000"/>
                </a:solidFill>
              </a:rPr>
              <a:t>گذشته </a:t>
            </a:r>
            <a:r>
              <a:rPr lang="fa-IR" sz="1600" dirty="0"/>
              <a:t>بیان می شود.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نویسنده باید برای اینکه نتایجش متفاوت با نتایج سایر محققان به دست امده است بحث </a:t>
            </a:r>
            <a:r>
              <a:rPr lang="fa-IR" sz="1600" dirty="0" smtClean="0"/>
              <a:t>کند</a:t>
            </a:r>
          </a:p>
          <a:p>
            <a:pPr marL="0" indent="0" algn="r" rtl="1">
              <a:buNone/>
            </a:pPr>
            <a:r>
              <a:rPr lang="fa-IR" sz="1600" dirty="0" smtClean="0"/>
              <a:t>      اما نباید مطالعه خود را صحیح و مطالعه ی دیگران را غلط جلوه کند.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407819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068" y="461108"/>
            <a:ext cx="8596668" cy="5291015"/>
          </a:xfrm>
        </p:spPr>
        <p:txBody>
          <a:bodyPr>
            <a:noAutofit/>
          </a:bodyPr>
          <a:lstStyle/>
          <a:p>
            <a:pPr algn="r" rtl="1"/>
            <a:r>
              <a:rPr lang="fa-IR" sz="1600" b="1" dirty="0"/>
              <a:t>پاراگراف اول</a:t>
            </a:r>
            <a:r>
              <a:rPr lang="fa-IR" sz="1600" dirty="0"/>
              <a:t>: </a:t>
            </a:r>
            <a:endParaRPr lang="en-US" sz="1600" dirty="0" smtClean="0"/>
          </a:p>
          <a:p>
            <a:pPr marL="0" indent="0" algn="r" rtl="1">
              <a:buNone/>
            </a:pPr>
            <a:endParaRPr lang="fa-IR" sz="1600" dirty="0" smtClean="0"/>
          </a:p>
          <a:p>
            <a:pPr algn="r" rtl="1"/>
            <a:r>
              <a:rPr lang="fa-IR" sz="1600" dirty="0" smtClean="0"/>
              <a:t>معمولا خلاصه ای </a:t>
            </a:r>
            <a:r>
              <a:rPr lang="fa-IR" sz="1600" dirty="0"/>
              <a:t>از آنچه واقعا یافت شده و اینکه چرا این یافته ها مهم هستند آورده می شود.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بیان خیلی خلاصه و کلی هدف، </a:t>
            </a:r>
            <a:r>
              <a:rPr lang="fa-IR" sz="1600" b="1" dirty="0"/>
              <a:t>نباید این بخش را دقیقا مانند بخش </a:t>
            </a:r>
            <a:r>
              <a:rPr lang="fa-IR" sz="1600" b="1" dirty="0" smtClean="0"/>
              <a:t>یافته</a:t>
            </a:r>
            <a:r>
              <a:rPr lang="en-GB" sz="1600" b="1" dirty="0" smtClean="0"/>
              <a:t> </a:t>
            </a:r>
            <a:r>
              <a:rPr lang="fa-IR" sz="1600" b="1" dirty="0" smtClean="0"/>
              <a:t>ها  </a:t>
            </a:r>
            <a:r>
              <a:rPr lang="en-GB" sz="1600" b="1" dirty="0" smtClean="0"/>
              <a:t>  (result) </a:t>
            </a:r>
            <a:r>
              <a:rPr lang="fa-IR" sz="1600" b="1" dirty="0" smtClean="0"/>
              <a:t>عینا </a:t>
            </a:r>
            <a:r>
              <a:rPr lang="fa-IR" sz="1600" b="1" dirty="0"/>
              <a:t>تکرار کرد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•برخی </a:t>
            </a:r>
            <a:r>
              <a:rPr lang="fa-IR" sz="1600" dirty="0"/>
              <a:t>از </a:t>
            </a:r>
            <a:r>
              <a:rPr lang="fa-IR" sz="1600" dirty="0" smtClean="0"/>
              <a:t>عبارتهای </a:t>
            </a:r>
            <a:r>
              <a:rPr lang="fa-IR" sz="1600" dirty="0"/>
              <a:t>مناسب برای شروع : "نتایج این مطالعه نشان داد که ..." ، نتایج ما دلالت بر این دارد که..." ، "هدف این مطالعه این بود که..." </a:t>
            </a:r>
            <a:r>
              <a:rPr lang="fa-IR" sz="1600" dirty="0" smtClean="0"/>
              <a:t>، "</a:t>
            </a:r>
            <a:r>
              <a:rPr lang="fa-IR" sz="1600" dirty="0"/>
              <a:t>ما دریافتیم که..." و </a:t>
            </a:r>
            <a:r>
              <a:rPr lang="fa-IR" sz="1600" dirty="0" smtClean="0"/>
              <a:t>...</a:t>
            </a:r>
            <a:endParaRPr lang="en-US" sz="1600" dirty="0" smtClean="0"/>
          </a:p>
          <a:p>
            <a:pPr marL="0" indent="0" algn="r" rtl="1">
              <a:buNone/>
            </a:pPr>
            <a:endParaRPr lang="fa-IR" sz="1600" dirty="0" smtClean="0"/>
          </a:p>
          <a:p>
            <a:pPr algn="r" rtl="1"/>
            <a:r>
              <a:rPr lang="fa-IR" sz="1600" dirty="0" smtClean="0"/>
              <a:t> </a:t>
            </a:r>
            <a:r>
              <a:rPr lang="fa-IR" sz="1600" b="1" dirty="0"/>
              <a:t>پاراگراف دوم</a:t>
            </a:r>
            <a:r>
              <a:rPr lang="fa-IR" sz="1600" dirty="0"/>
              <a:t>: </a:t>
            </a:r>
            <a:endParaRPr lang="en-US" sz="1600" dirty="0" smtClean="0"/>
          </a:p>
          <a:p>
            <a:pPr marL="0" indent="0" algn="r" rtl="1">
              <a:buNone/>
            </a:pPr>
            <a:endParaRPr lang="en-GB" sz="1600" dirty="0" smtClean="0"/>
          </a:p>
          <a:p>
            <a:pPr algn="r" rtl="1"/>
            <a:r>
              <a:rPr lang="fa-IR" sz="1600" dirty="0" smtClean="0"/>
              <a:t>معمولا </a:t>
            </a:r>
            <a:r>
              <a:rPr lang="fa-IR" sz="1600" dirty="0"/>
              <a:t>نقاط قوت و ضعف طرح مطالعه و روش کار را بیان </a:t>
            </a:r>
            <a:r>
              <a:rPr lang="fa-IR" sz="1600" dirty="0" smtClean="0"/>
              <a:t>میکند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صادقانه بیان </a:t>
            </a:r>
            <a:r>
              <a:rPr lang="fa-IR" sz="1600" dirty="0" smtClean="0"/>
              <a:t>میشود </a:t>
            </a:r>
            <a:r>
              <a:rPr lang="fa-IR" sz="1600" dirty="0"/>
              <a:t>که شانس، خطا و مداخله گر ها چقدر بر نتایج موثر بوده اند و چگونه به حداقل رسیده </a:t>
            </a:r>
            <a:r>
              <a:rPr lang="fa-IR" sz="1600" dirty="0" smtClean="0"/>
              <a:t>اند</a:t>
            </a:r>
            <a:r>
              <a:rPr lang="en-GB" sz="1600" dirty="0" smtClean="0"/>
              <a:t> </a:t>
            </a:r>
            <a:r>
              <a:rPr lang="fa-IR" sz="1600" dirty="0" smtClean="0"/>
              <a:t>برخی </a:t>
            </a:r>
            <a:r>
              <a:rPr lang="fa-IR" sz="1600" dirty="0"/>
              <a:t>نویسنده ها این موارد را در </a:t>
            </a:r>
            <a:r>
              <a:rPr lang="fa-IR" sz="1600" dirty="0" smtClean="0"/>
              <a:t>بخش نتیجه </a:t>
            </a:r>
            <a:r>
              <a:rPr lang="fa-IR" sz="1600" dirty="0"/>
              <a:t>گیری بیان می </a:t>
            </a:r>
            <a:r>
              <a:rPr lang="fa-IR" sz="1600" dirty="0" smtClean="0"/>
              <a:t>کنند</a:t>
            </a:r>
            <a:endParaRPr lang="fa-IR" sz="1600" dirty="0"/>
          </a:p>
        </p:txBody>
      </p:sp>
    </p:spTree>
    <p:extLst>
      <p:ext uri="{BB962C8B-B14F-4D97-AF65-F5344CB8AC3E}">
        <p14:creationId xmlns:p14="http://schemas.microsoft.com/office/powerpoint/2010/main" val="31711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4068" y="422031"/>
            <a:ext cx="8596668" cy="5025292"/>
          </a:xfrm>
        </p:spPr>
        <p:txBody>
          <a:bodyPr>
            <a:noAutofit/>
          </a:bodyPr>
          <a:lstStyle/>
          <a:p>
            <a:pPr algn="r" rtl="1"/>
            <a:r>
              <a:rPr lang="fa-IR" sz="1600" dirty="0" smtClean="0"/>
              <a:t> </a:t>
            </a:r>
            <a:r>
              <a:rPr lang="fa-IR" sz="1600" b="1" dirty="0"/>
              <a:t>پاراگراف های بعدی: </a:t>
            </a:r>
            <a:endParaRPr lang="en-GB" sz="1600" b="1" dirty="0" smtClean="0"/>
          </a:p>
          <a:p>
            <a:pPr algn="r" rtl="1"/>
            <a:r>
              <a:rPr lang="fa-IR" sz="1600" dirty="0" smtClean="0"/>
              <a:t>بین </a:t>
            </a:r>
            <a:r>
              <a:rPr lang="fa-IR" sz="1600" dirty="0"/>
              <a:t>دو پاراگراف اول و پاراگراف آخر، به این موضوع </a:t>
            </a:r>
            <a:r>
              <a:rPr lang="fa-IR" sz="1600" dirty="0" smtClean="0"/>
              <a:t>می پردازند </a:t>
            </a:r>
            <a:r>
              <a:rPr lang="fa-IR" sz="1600" dirty="0"/>
              <a:t>که </a:t>
            </a:r>
            <a:r>
              <a:rPr lang="fa-IR" sz="1600" dirty="0" smtClean="0"/>
              <a:t>یافته ها </a:t>
            </a:r>
            <a:r>
              <a:rPr lang="fa-IR" sz="1600" dirty="0"/>
              <a:t>چقدر با سایر مطالعات یا تئوری های مرتبط، موافق </a:t>
            </a:r>
            <a:r>
              <a:rPr lang="fa-IR" sz="1600" dirty="0" smtClean="0"/>
              <a:t>یا مخالف </a:t>
            </a:r>
            <a:r>
              <a:rPr lang="fa-IR" sz="1600" dirty="0"/>
              <a:t>بوده است.</a:t>
            </a:r>
          </a:p>
          <a:p>
            <a:pPr algn="r" rtl="1"/>
            <a:r>
              <a:rPr lang="fa-IR" sz="1600" dirty="0" smtClean="0"/>
              <a:t>قرار </a:t>
            </a:r>
            <a:r>
              <a:rPr lang="fa-IR" sz="1600" dirty="0"/>
              <a:t>نیست در این قسمت تمام مطالعاتی که یافتید را گزارش و مقایسه کنید.</a:t>
            </a:r>
          </a:p>
          <a:p>
            <a:pPr algn="r" rtl="1"/>
            <a:r>
              <a:rPr lang="fa-IR" sz="1600" dirty="0" smtClean="0"/>
              <a:t>یافته های </a:t>
            </a:r>
            <a:r>
              <a:rPr lang="fa-IR" sz="1600" dirty="0"/>
              <a:t>مطالعات بسیار مرتبط و معتبر با کارتان را با </a:t>
            </a:r>
            <a:r>
              <a:rPr lang="fa-IR" sz="1600" dirty="0" smtClean="0"/>
              <a:t>یافته های </a:t>
            </a:r>
            <a:r>
              <a:rPr lang="fa-IR" sz="1600" dirty="0"/>
              <a:t>مطالعه خود مقایسه کنید.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b="1" dirty="0"/>
              <a:t>پاراگراف آخر</a:t>
            </a:r>
            <a:r>
              <a:rPr lang="fa-IR" sz="1600" dirty="0"/>
              <a:t>: </a:t>
            </a:r>
            <a:endParaRPr lang="en-GB" sz="1600" dirty="0" smtClean="0"/>
          </a:p>
          <a:p>
            <a:pPr algn="r" rtl="1"/>
            <a:r>
              <a:rPr lang="fa-IR" sz="1600" dirty="0" smtClean="0"/>
              <a:t>پاسخ </a:t>
            </a:r>
            <a:r>
              <a:rPr lang="fa-IR" sz="1600" dirty="0"/>
              <a:t>شفاف به سوالی است که ممکن است در انتهای مطالعه مقاله در ذهن خواننده ایجاد شود، یا به عبارتی پاسخ صریح به سوال </a:t>
            </a:r>
            <a:r>
              <a:rPr lang="fa-IR" sz="1600" dirty="0" smtClean="0"/>
              <a:t>" خب درنهایت </a:t>
            </a:r>
            <a:r>
              <a:rPr lang="fa-IR" sz="1600" dirty="0"/>
              <a:t>چه شد؟"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بیان </a:t>
            </a:r>
            <a:r>
              <a:rPr lang="fa-IR" sz="1600" dirty="0" smtClean="0"/>
              <a:t>خلاصه ای </a:t>
            </a:r>
            <a:r>
              <a:rPr lang="fa-IR" sz="1600" dirty="0"/>
              <a:t>از کاربرد </a:t>
            </a:r>
            <a:r>
              <a:rPr lang="fa-IR" sz="1600" dirty="0" smtClean="0"/>
              <a:t>یافته هایتان</a:t>
            </a:r>
            <a:endParaRPr lang="fa-IR" sz="1600" dirty="0"/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بحث نباید با جملاتی مانند: " مطالعات بیشتری مورد نیاز است برای..." ، "ما در آینده تحقیق برای.... انجام م یدهیم." به اتمام </a:t>
            </a:r>
            <a:r>
              <a:rPr lang="fa-IR" sz="1600" dirty="0" smtClean="0"/>
              <a:t>برسد.( در نتیجه گیری این موارد گفته می شود )</a:t>
            </a:r>
          </a:p>
          <a:p>
            <a:pPr marL="0" indent="0" algn="r" rtl="1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711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 smtClean="0"/>
              <a:t>نتیجه گیری</a:t>
            </a:r>
            <a:r>
              <a:rPr lang="en-GB" sz="2400" dirty="0" smtClean="0"/>
              <a:t>    Conclusion 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4923"/>
            <a:ext cx="8596668" cy="4556439"/>
          </a:xfrm>
        </p:spPr>
        <p:txBody>
          <a:bodyPr>
            <a:normAutofit/>
          </a:bodyPr>
          <a:lstStyle/>
          <a:p>
            <a:pPr algn="r" rtl="1"/>
            <a:r>
              <a:rPr lang="fa-IR" sz="1600" dirty="0"/>
              <a:t>نتیجه گیری، اظهار عقیده و پیشنهاد</a:t>
            </a:r>
            <a:r>
              <a:rPr lang="fa-IR" sz="1600" dirty="0" smtClean="0"/>
              <a:t>:</a:t>
            </a:r>
          </a:p>
          <a:p>
            <a:pPr algn="r" rtl="1"/>
            <a:r>
              <a:rPr lang="fa-IR" sz="1600" dirty="0"/>
              <a:t>بعضی مجلات برای نتیجه گیری یک بخش مجزا در نظر گرفته شده است و در بعضی مقالات این بخش در پاراگراف پایانی </a:t>
            </a:r>
            <a:r>
              <a:rPr lang="fa-IR" sz="1600" dirty="0" smtClean="0"/>
              <a:t>بحث است</a:t>
            </a:r>
            <a:r>
              <a:rPr lang="fa-IR" sz="1600" dirty="0"/>
              <a:t>.</a:t>
            </a:r>
          </a:p>
          <a:p>
            <a:pPr algn="r" rtl="1">
              <a:lnSpc>
                <a:spcPct val="200000"/>
              </a:lnSpc>
            </a:pPr>
            <a:r>
              <a:rPr lang="fa-IR" sz="1600" dirty="0" smtClean="0"/>
              <a:t> </a:t>
            </a:r>
            <a:r>
              <a:rPr lang="fa-IR" sz="1600" dirty="0"/>
              <a:t>نتیجه گیری باید به سوال اصلی </a:t>
            </a:r>
            <a:r>
              <a:rPr lang="fa-IR" sz="1600" dirty="0" smtClean="0"/>
              <a:t>تحقیق </a:t>
            </a:r>
            <a:r>
              <a:rPr lang="en-GB" sz="1600" dirty="0" smtClean="0"/>
              <a:t>general object )</a:t>
            </a:r>
            <a:r>
              <a:rPr lang="fa-IR" sz="1600" dirty="0" smtClean="0"/>
              <a:t> </a:t>
            </a:r>
            <a:r>
              <a:rPr lang="en-GB" sz="1600" dirty="0" smtClean="0"/>
              <a:t> (</a:t>
            </a:r>
            <a:r>
              <a:rPr lang="fa-IR" sz="1600" dirty="0" smtClean="0"/>
              <a:t>که </a:t>
            </a:r>
            <a:r>
              <a:rPr lang="fa-IR" sz="1600" dirty="0"/>
              <a:t>در مقدمه بیان شده است براساس یافته های مطالعه پاسخ نهایی دهد.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توصیه هایی بر مبنای سوالات بی پاسخ باقیمانده یا محدودیت های پژوهش برای تحقیقات آینده.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معمولا از عبارت های زیر برای شروع نتیجه گیری استفاده می شود :</a:t>
            </a:r>
          </a:p>
          <a:p>
            <a:pPr marL="0" indent="0">
              <a:buNone/>
            </a:pPr>
            <a:r>
              <a:rPr lang="en-GB" sz="1600" dirty="0"/>
              <a:t>• Our findings suggest that </a:t>
            </a:r>
          </a:p>
          <a:p>
            <a:pPr marL="0" indent="0">
              <a:buNone/>
            </a:pPr>
            <a:r>
              <a:rPr lang="en-GB" sz="1600" dirty="0"/>
              <a:t>• This study showed that </a:t>
            </a:r>
            <a:endParaRPr lang="en-GB" sz="1600" dirty="0" smtClean="0"/>
          </a:p>
          <a:p>
            <a:pPr marL="0" indent="0">
              <a:lnSpc>
                <a:spcPct val="110000"/>
              </a:lnSpc>
              <a:buNone/>
            </a:pPr>
            <a:r>
              <a:rPr lang="en-GB" sz="1600" dirty="0" smtClean="0"/>
              <a:t>• This paper has clearly shown that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72998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 smtClean="0"/>
              <a:t>تشکرات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44247"/>
            <a:ext cx="8596668" cy="4697116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fa-IR" sz="1600" dirty="0" smtClean="0"/>
              <a:t> </a:t>
            </a:r>
            <a:r>
              <a:rPr lang="fa-IR" sz="1600" dirty="0"/>
              <a:t>در این بخش از کسانی که به نویسندگان کمک کرده اند ولی کمکشان در حدی نبوده که جزو نویسندگان قرار گیرند و نیز </a:t>
            </a:r>
            <a:r>
              <a:rPr lang="fa-IR" sz="1600" dirty="0" smtClean="0"/>
              <a:t>از</a:t>
            </a:r>
          </a:p>
          <a:p>
            <a:pPr marL="0" indent="0" algn="r" rtl="1">
              <a:lnSpc>
                <a:spcPct val="150000"/>
              </a:lnSpc>
              <a:buNone/>
            </a:pPr>
            <a:r>
              <a:rPr lang="fa-IR" sz="1600" dirty="0" smtClean="0"/>
              <a:t>     سردبیر</a:t>
            </a:r>
            <a:r>
              <a:rPr lang="fa-IR" sz="1600" dirty="0"/>
              <a:t>، داور یا دانشگاه قدردانی می شود.</a:t>
            </a:r>
          </a:p>
          <a:p>
            <a:pPr algn="r" rtl="1">
              <a:lnSpc>
                <a:spcPct val="150000"/>
              </a:lnSpc>
            </a:pPr>
            <a:r>
              <a:rPr lang="fa-IR" sz="1600" dirty="0" smtClean="0"/>
              <a:t>در </a:t>
            </a:r>
            <a:r>
              <a:rPr lang="fa-IR" sz="1600" dirty="0"/>
              <a:t>بعضی مجلات در ساختار سبک مجله وجود دارد و الزامی است اما در بعضی مجلات دیگر اختیاری است ترتیب </a:t>
            </a:r>
            <a:r>
              <a:rPr lang="fa-IR" sz="1600" dirty="0" smtClean="0"/>
              <a:t>تشکرات معمولا </a:t>
            </a:r>
            <a:r>
              <a:rPr lang="fa-IR" sz="1600" dirty="0"/>
              <a:t>بر پایه ساختار زیر:</a:t>
            </a:r>
          </a:p>
          <a:p>
            <a:pPr algn="r" rtl="1">
              <a:lnSpc>
                <a:spcPct val="150000"/>
              </a:lnSpc>
            </a:pPr>
            <a:r>
              <a:rPr lang="fa-IR" sz="1600" dirty="0" smtClean="0"/>
              <a:t> رئیس بخش یا </a:t>
            </a:r>
            <a:r>
              <a:rPr lang="fa-IR" sz="1600" dirty="0"/>
              <a:t>موسسه حمایت کننده</a:t>
            </a:r>
          </a:p>
          <a:p>
            <a:pPr algn="r" rtl="1">
              <a:lnSpc>
                <a:spcPct val="150000"/>
              </a:lnSpc>
            </a:pPr>
            <a:r>
              <a:rPr lang="fa-IR" sz="1600" dirty="0" smtClean="0"/>
              <a:t> کمک کنند ه های </a:t>
            </a:r>
            <a:r>
              <a:rPr lang="fa-IR" sz="1600" dirty="0"/>
              <a:t>فنی، آزمایشگاه و جمع کنند </a:t>
            </a:r>
            <a:r>
              <a:rPr lang="fa-IR" sz="1600" dirty="0" smtClean="0"/>
              <a:t>ه های </a:t>
            </a:r>
            <a:r>
              <a:rPr lang="fa-IR" sz="1600" dirty="0"/>
              <a:t>داده</a:t>
            </a:r>
          </a:p>
          <a:p>
            <a:pPr algn="r" rtl="1">
              <a:lnSpc>
                <a:spcPct val="150000"/>
              </a:lnSpc>
            </a:pPr>
            <a:r>
              <a:rPr lang="fa-IR" sz="1600" dirty="0" smtClean="0"/>
              <a:t> </a:t>
            </a:r>
            <a:r>
              <a:rPr lang="fa-IR" sz="1600" dirty="0"/>
              <a:t>فراگیران، کارآموزان و دستیاران پژوهشی</a:t>
            </a:r>
          </a:p>
          <a:p>
            <a:pPr algn="r" rtl="1">
              <a:lnSpc>
                <a:spcPct val="150000"/>
              </a:lnSpc>
            </a:pPr>
            <a:r>
              <a:rPr lang="fa-IR" sz="1600" dirty="0" smtClean="0"/>
              <a:t> </a:t>
            </a:r>
            <a:r>
              <a:rPr lang="fa-IR" sz="1600" dirty="0"/>
              <a:t>حمایتگران آماری، گرافیکی یا </a:t>
            </a:r>
            <a:r>
              <a:rPr lang="fa-IR" sz="1600" dirty="0" smtClean="0"/>
              <a:t>کتابخانه ای</a:t>
            </a:r>
            <a:endParaRPr lang="fa-IR" sz="1600" dirty="0"/>
          </a:p>
          <a:p>
            <a:pPr algn="r" rtl="1">
              <a:lnSpc>
                <a:spcPct val="150000"/>
              </a:lnSpc>
            </a:pPr>
            <a:r>
              <a:rPr lang="fa-IR" sz="1600" dirty="0" smtClean="0"/>
              <a:t>حمایت </a:t>
            </a:r>
            <a:r>
              <a:rPr lang="fa-IR" sz="1600" dirty="0"/>
              <a:t>کنند </a:t>
            </a:r>
            <a:r>
              <a:rPr lang="fa-IR" sz="1600" dirty="0" smtClean="0"/>
              <a:t>ه های </a:t>
            </a:r>
            <a:r>
              <a:rPr lang="fa-IR" sz="1600" dirty="0"/>
              <a:t>مالی به غیر از موسسه مربوطه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13312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fa-IR" sz="2400" dirty="0" smtClean="0"/>
              <a:t> منابع و استنادها  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9877"/>
            <a:ext cx="8596668" cy="4681485"/>
          </a:xfrm>
        </p:spPr>
        <p:txBody>
          <a:bodyPr>
            <a:normAutofit/>
          </a:bodyPr>
          <a:lstStyle/>
          <a:p>
            <a:pPr algn="r" rtl="1"/>
            <a:r>
              <a:rPr lang="fa-IR" sz="1600" b="1" dirty="0"/>
              <a:t>استناد </a:t>
            </a:r>
            <a:r>
              <a:rPr lang="fa-IR" sz="1600" b="1" dirty="0" smtClean="0"/>
              <a:t>کردن</a:t>
            </a:r>
            <a:r>
              <a:rPr lang="en-GB" sz="1600" dirty="0" smtClean="0"/>
              <a:t>Citation  </a:t>
            </a:r>
            <a:r>
              <a:rPr lang="fa-IR" sz="1600" dirty="0" smtClean="0"/>
              <a:t> ارجاع </a:t>
            </a:r>
            <a:r>
              <a:rPr lang="fa-IR" sz="1600" dirty="0"/>
              <a:t>به کار نویسندگان دیگر در قسمتی از متن مقاله</a:t>
            </a:r>
            <a:r>
              <a:rPr lang="fa-IR" sz="1600" dirty="0" smtClean="0"/>
              <a:t>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اساس استناد بر این اصل استوار است که وقتی به یک </a:t>
            </a:r>
            <a:r>
              <a:rPr lang="fa-IR" sz="1600" dirty="0" smtClean="0"/>
              <a:t>روش،یک </a:t>
            </a:r>
            <a:r>
              <a:rPr lang="fa-IR" sz="1600" dirty="0"/>
              <a:t>جمله، یک ایده و یا برخی </a:t>
            </a:r>
            <a:endParaRPr lang="fa-IR" sz="1600" dirty="0" smtClean="0"/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  از </a:t>
            </a:r>
            <a:r>
              <a:rPr lang="fa-IR" sz="1600" dirty="0"/>
              <a:t>نتایج منتشر شده توسط پژوهشگران دیگر در مقاله اشاره </a:t>
            </a:r>
            <a:r>
              <a:rPr lang="fa-IR" sz="1600" dirty="0" smtClean="0"/>
              <a:t>میشود</a:t>
            </a:r>
            <a:r>
              <a:rPr lang="fa-IR" sz="1600" dirty="0"/>
              <a:t>، باید به منبع اصلی استناد </a:t>
            </a:r>
            <a:endParaRPr lang="fa-IR" sz="1600" dirty="0" smtClean="0"/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  شود </a:t>
            </a:r>
            <a:r>
              <a:rPr lang="fa-IR" sz="1600" dirty="0"/>
              <a:t>در غیر </a:t>
            </a:r>
            <a:r>
              <a:rPr lang="fa-IR" sz="1600" dirty="0" smtClean="0"/>
              <a:t>این صورت </a:t>
            </a:r>
            <a:r>
              <a:rPr lang="fa-IR" sz="1600" dirty="0"/>
              <a:t>سرقت علمی محسوب </a:t>
            </a:r>
            <a:r>
              <a:rPr lang="fa-IR" sz="1600" dirty="0" smtClean="0"/>
              <a:t>میشود</a:t>
            </a:r>
            <a:r>
              <a:rPr lang="fa-IR" sz="1600" dirty="0"/>
              <a:t>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استناد بهتر است به معتبرترین، مهمترین، مرتبط ترین و جدیدترین مقالات موجود باشد.</a:t>
            </a:r>
          </a:p>
          <a:p>
            <a:pPr algn="r" rtl="1"/>
            <a:r>
              <a:rPr lang="fa-IR" sz="1600" dirty="0"/>
              <a:t> </a:t>
            </a:r>
            <a:r>
              <a:rPr lang="fa-IR" sz="1600" dirty="0" smtClean="0"/>
              <a:t>منابعی </a:t>
            </a:r>
            <a:r>
              <a:rPr lang="fa-IR" sz="1600" dirty="0"/>
              <a:t>که در ژورنا لهای دارای فرایند </a:t>
            </a:r>
            <a:r>
              <a:rPr lang="fa-IR" sz="1600" dirty="0" smtClean="0"/>
              <a:t>داوری</a:t>
            </a:r>
            <a:r>
              <a:rPr lang="en-GB" sz="1600" dirty="0" smtClean="0"/>
              <a:t>peer </a:t>
            </a:r>
            <a:r>
              <a:rPr lang="en-GB" sz="1600" dirty="0"/>
              <a:t>-</a:t>
            </a:r>
            <a:r>
              <a:rPr lang="en-GB" sz="1600" dirty="0" smtClean="0"/>
              <a:t>reviewed )</a:t>
            </a:r>
            <a:r>
              <a:rPr lang="fa-IR" sz="1600" dirty="0" smtClean="0"/>
              <a:t> </a:t>
            </a:r>
            <a:r>
              <a:rPr lang="en-GB" sz="1600" dirty="0" smtClean="0"/>
              <a:t> (</a:t>
            </a:r>
            <a:r>
              <a:rPr lang="fa-IR" sz="1600" dirty="0" smtClean="0"/>
              <a:t>چاپ </a:t>
            </a:r>
            <a:r>
              <a:rPr lang="fa-IR" sz="1600" dirty="0"/>
              <a:t>شد </a:t>
            </a:r>
            <a:r>
              <a:rPr lang="fa-IR" sz="1600" dirty="0" smtClean="0"/>
              <a:t>ه اند </a:t>
            </a:r>
            <a:r>
              <a:rPr lang="fa-IR" sz="1600" dirty="0"/>
              <a:t>ارجح هستند.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تعداد ارجاعات قابل قبول برای یک مقاله پژوهشی 20 تا 35 عدد است.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نحوه نگارش منابع و رفرنس دهی باید </a:t>
            </a:r>
            <a:r>
              <a:rPr lang="fa-IR" sz="1600" dirty="0" smtClean="0"/>
              <a:t>مطا</a:t>
            </a:r>
            <a:r>
              <a:rPr lang="fa-IR" sz="1600" dirty="0"/>
              <a:t>ب</a:t>
            </a:r>
            <a:r>
              <a:rPr lang="fa-IR" sz="1600" dirty="0" smtClean="0"/>
              <a:t>ق </a:t>
            </a:r>
            <a:r>
              <a:rPr lang="fa-IR" sz="1600" dirty="0"/>
              <a:t>دستورالعمل ژورنال باشد، </a:t>
            </a:r>
            <a:r>
              <a:rPr lang="fa-IR" sz="1600" dirty="0" smtClean="0"/>
              <a:t>روشهایی </a:t>
            </a:r>
            <a:r>
              <a:rPr lang="fa-IR" sz="1600" dirty="0"/>
              <a:t>مانند ونکوور، روش هاروارد،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استناد به مطالعات باید خیلی دقیق و محافظه کارانه انجام شود، مثلا وقتی در مورد موضوعی </a:t>
            </a:r>
            <a:endParaRPr lang="fa-IR" sz="1600" dirty="0" smtClean="0"/>
          </a:p>
          <a:p>
            <a:pPr marL="0" indent="0" algn="r" rtl="1">
              <a:buNone/>
            </a:pPr>
            <a:r>
              <a:rPr lang="fa-IR" sz="1600" dirty="0" smtClean="0"/>
              <a:t>      تعداد </a:t>
            </a:r>
            <a:r>
              <a:rPr lang="fa-IR" sz="1600" dirty="0"/>
              <a:t>مقالات محدود است نباید جملاتی مانند "</a:t>
            </a:r>
            <a:r>
              <a:rPr lang="fa-IR" sz="1600" dirty="0" smtClean="0"/>
              <a:t>اکثر منابع </a:t>
            </a:r>
            <a:r>
              <a:rPr lang="fa-IR" sz="1600" dirty="0"/>
              <a:t>معتقدند...." در متن مقاله آورده شود</a:t>
            </a:r>
            <a:r>
              <a:rPr lang="fa-IR" sz="1600" dirty="0" smtClean="0"/>
              <a:t>.</a:t>
            </a:r>
          </a:p>
          <a:p>
            <a:pPr marL="0" indent="0" algn="r" rtl="1">
              <a:buNone/>
            </a:pPr>
            <a:r>
              <a:rPr lang="fa-IR" sz="1600" b="1" dirty="0"/>
              <a:t>قسمت تشکرات، منابع و قسمت های پایانی را دم مقاله می گویند.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04490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/>
              <a:t>تعارض </a:t>
            </a:r>
            <a:r>
              <a:rPr lang="fa-IR" sz="2400" dirty="0" smtClean="0"/>
              <a:t>منافع یا </a:t>
            </a:r>
            <a:r>
              <a:rPr lang="en-GB" sz="2400" b="1" dirty="0" err="1" smtClean="0"/>
              <a:t>confilict</a:t>
            </a:r>
            <a:r>
              <a:rPr lang="en-GB" sz="2400" b="1" dirty="0" smtClean="0"/>
              <a:t> of interest</a:t>
            </a:r>
            <a:endParaRPr lang="en-GB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8369"/>
            <a:ext cx="8596668" cy="4532993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200000"/>
              </a:lnSpc>
            </a:pPr>
            <a:r>
              <a:rPr lang="fa-IR" b="1" dirty="0" smtClean="0"/>
              <a:t> </a:t>
            </a:r>
            <a:r>
              <a:rPr lang="fa-IR" sz="1600" dirty="0" smtClean="0"/>
              <a:t>گاهی </a:t>
            </a:r>
            <a:r>
              <a:rPr lang="fa-IR" sz="1600" dirty="0"/>
              <a:t>برخی از ژورنال ها در راهنمای نویسندگان به طور مشخص از نویسنده مقاله درخواست </a:t>
            </a:r>
            <a:r>
              <a:rPr lang="fa-IR" sz="1600" dirty="0" smtClean="0"/>
              <a:t>می </a:t>
            </a:r>
            <a:r>
              <a:rPr lang="fa-IR" sz="1600" dirty="0"/>
              <a:t>کنند تا آنها عدم یا وجود تضاد منافع در مقاله </a:t>
            </a:r>
            <a:r>
              <a:rPr lang="fa-IR" sz="1600" dirty="0" smtClean="0"/>
              <a:t>رامشخص </a:t>
            </a:r>
            <a:r>
              <a:rPr lang="fa-IR" sz="1600" dirty="0"/>
              <a:t>سازند و همچنین در صورت عدم </a:t>
            </a:r>
            <a:r>
              <a:rPr lang="fa-IR" sz="1600" dirty="0" smtClean="0"/>
              <a:t>تضاد منافع </a:t>
            </a:r>
            <a:r>
              <a:rPr lang="fa-IR" sz="1600" dirty="0"/>
              <a:t>مقاله به ژورنال تعهد دهند که این مقاله تضاد منافع </a:t>
            </a:r>
            <a:r>
              <a:rPr lang="fa-IR" sz="1600" dirty="0" smtClean="0"/>
              <a:t>ندارد.یک نامه است که نویسنده مسئول به ژورنال می دهد.</a:t>
            </a:r>
          </a:p>
          <a:p>
            <a:pPr algn="r" rtl="1">
              <a:lnSpc>
                <a:spcPct val="200000"/>
              </a:lnSpc>
            </a:pPr>
            <a:r>
              <a:rPr lang="fa-IR" sz="1600" dirty="0" smtClean="0"/>
              <a:t> </a:t>
            </a:r>
            <a:r>
              <a:rPr lang="fa-IR" sz="1600" dirty="0"/>
              <a:t>چنانچه بین منافع نویسندگان و </a:t>
            </a:r>
            <a:r>
              <a:rPr lang="fa-IR" sz="1600" dirty="0" smtClean="0"/>
              <a:t>یامنافع </a:t>
            </a:r>
            <a:r>
              <a:rPr lang="fa-IR" sz="1600" dirty="0"/>
              <a:t>نویسنده با سازمان حامی طرح پژوهشی تضاد وجود داشته باشد اصطلاح تضاد برای آن بکار گرفته می شود لذا از نویسنده یا </a:t>
            </a:r>
            <a:r>
              <a:rPr lang="fa-IR" sz="1600" dirty="0" smtClean="0"/>
              <a:t>نویسندگان انتظار </a:t>
            </a:r>
            <a:r>
              <a:rPr lang="fa-IR" sz="1600" dirty="0"/>
              <a:t>می رود منافع چاپ مقاله خود را هم راستا کنند و یا به طور مشخص و قبل از چاپ مقاله به افشای تضاد منافع مقاله خود بپردازند</a:t>
            </a:r>
            <a:r>
              <a:rPr lang="fa-IR" sz="1600" dirty="0" smtClean="0"/>
              <a:t>.</a:t>
            </a:r>
            <a:endParaRPr lang="en-GB" sz="1600" dirty="0" smtClean="0"/>
          </a:p>
          <a:p>
            <a:pPr algn="r" rtl="1">
              <a:lnSpc>
                <a:spcPct val="150000"/>
              </a:lnSpc>
            </a:pPr>
            <a:r>
              <a:rPr lang="fa-IR" sz="1600" dirty="0" smtClean="0"/>
              <a:t>نمونه بیان:</a:t>
            </a:r>
          </a:p>
          <a:p>
            <a:pPr algn="r" rtl="1">
              <a:lnSpc>
                <a:spcPct val="150000"/>
              </a:lnSpc>
            </a:pPr>
            <a:r>
              <a:rPr lang="fa-IR" sz="1600" b="1" dirty="0"/>
              <a:t>نویسندگان اعلام می کنند که این تحقیق در غیاب هر گونه روابط تجاری یا مالی که می تواند به عنوان تضاد منافع بالقوه تعبیر شود انجام شده است.</a:t>
            </a:r>
            <a:endParaRPr lang="fa-IR" sz="1600" dirty="0"/>
          </a:p>
          <a:p>
            <a:pPr marL="0" indent="0" algn="r" rtl="1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59589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55077"/>
            <a:ext cx="8596668" cy="4986285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600" dirty="0" smtClean="0"/>
              <a:t>    ارزیابی نقادانه در پزشکی مبتنی بر شواهد ضروری است زیرا به پزشکان کمک می کند تا 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 تصمیمات آگاهانه و موثری براساس بهترین شواهد  موجود بگیرند دلایل اهمیت آن عبارت است از :</a:t>
            </a:r>
          </a:p>
          <a:p>
            <a:pPr marL="0" indent="0" algn="r" rtl="1">
              <a:buNone/>
            </a:pPr>
            <a:r>
              <a:rPr lang="en-GB" sz="1600" dirty="0" smtClean="0"/>
              <a:t>Evidence Quality    </a:t>
            </a:r>
            <a:r>
              <a:rPr lang="fa-IR" sz="1600" dirty="0" smtClean="0"/>
              <a:t>: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ارزیابی نقادانه به این معناست که کیفیت مطالعات تحقیقاتی ارزیابی شود</a:t>
            </a:r>
          </a:p>
          <a:p>
            <a:pPr marL="0" indent="0" algn="r" rtl="1">
              <a:buNone/>
            </a:pPr>
            <a:r>
              <a:rPr lang="en-GB" sz="1600" dirty="0" smtClean="0"/>
              <a:t>Patient   Safety    </a:t>
            </a:r>
            <a:r>
              <a:rPr lang="fa-IR" sz="1600" dirty="0" smtClean="0"/>
              <a:t>: 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ارزیابی نقادانه به ایمنی بیماران کمک می کند .</a:t>
            </a:r>
          </a:p>
          <a:p>
            <a:pPr marL="0" indent="0" algn="r" rtl="1">
              <a:buNone/>
            </a:pPr>
            <a:r>
              <a:rPr lang="en-GB" sz="1600" dirty="0" smtClean="0"/>
              <a:t>Efficient Resource Allocation    </a:t>
            </a:r>
            <a:r>
              <a:rPr lang="fa-IR" sz="1600" dirty="0" smtClean="0"/>
              <a:t>: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ارزیابی نقادانه در تخصیص کار آمد منابع کمک می کند </a:t>
            </a:r>
          </a:p>
          <a:p>
            <a:pPr marL="0" indent="0" algn="r" rtl="1">
              <a:buNone/>
            </a:pPr>
            <a:r>
              <a:rPr lang="en-GB" sz="1600" dirty="0" smtClean="0"/>
              <a:t>Informed Decision-Making    </a:t>
            </a:r>
            <a:r>
              <a:rPr lang="fa-IR" sz="1600" dirty="0" smtClean="0"/>
              <a:t>: 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ارزیابی نقادانه دانش و مهارت های لازم را برای درک اهمیت یافته های تحقیق فراهم می کند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و به پزشکان امکان میدهد تا مداخلات مناسب تری برای بیماران یا جوامع خود انتخاب کنند</a:t>
            </a:r>
          </a:p>
        </p:txBody>
      </p:sp>
    </p:spTree>
    <p:extLst>
      <p:ext uri="{BB962C8B-B14F-4D97-AF65-F5344CB8AC3E}">
        <p14:creationId xmlns:p14="http://schemas.microsoft.com/office/powerpoint/2010/main" val="65025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797169"/>
            <a:ext cx="8596668" cy="5244193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600" dirty="0" smtClean="0"/>
              <a:t>   </a:t>
            </a:r>
            <a:endParaRPr lang="en-GB" sz="1600" dirty="0" smtClean="0"/>
          </a:p>
          <a:p>
            <a:pPr marL="0" indent="0" algn="r" rtl="1">
              <a:buNone/>
            </a:pPr>
            <a:r>
              <a:rPr lang="en-GB" sz="1600" b="1" dirty="0" smtClean="0"/>
              <a:t>Enhanced Research    </a:t>
            </a:r>
            <a:r>
              <a:rPr lang="fa-IR" sz="1600" b="1" dirty="0" smtClean="0"/>
              <a:t>:</a:t>
            </a:r>
            <a:r>
              <a:rPr lang="fa-IR" sz="1600" dirty="0" smtClean="0"/>
              <a:t> </a:t>
            </a:r>
          </a:p>
          <a:p>
            <a:pPr marL="0" indent="0" algn="r" rtl="1">
              <a:buNone/>
            </a:pPr>
            <a:r>
              <a:rPr lang="fa-IR" sz="1600" dirty="0" smtClean="0"/>
              <a:t>   برای پژوهشگران ، ارزیابی نقادانه برای شناسایی نقاط ضعف در دانش و طراحی مطالعات 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بهتر ضروری است و این اطمینان را می دهد که  تحقیقات بعدی  بر یک پایه قوی از شواهد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  بنا شوند.</a:t>
            </a:r>
            <a:endParaRPr lang="en-GB" sz="1600" dirty="0" smtClean="0"/>
          </a:p>
          <a:p>
            <a:pPr marL="0" indent="0" algn="r" rtl="1">
              <a:buNone/>
            </a:pPr>
            <a:r>
              <a:rPr lang="en-GB" sz="1600" b="1" dirty="0" smtClean="0"/>
              <a:t>Transparency and Accountability    </a:t>
            </a:r>
            <a:r>
              <a:rPr lang="fa-IR" sz="1600" b="1" dirty="0" smtClean="0"/>
              <a:t>: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ارزیابی نقادانه به شفافیت در گزارش دادن یافته های تحقیقاتی و روش ها تشویق می کند . </a:t>
            </a:r>
          </a:p>
          <a:p>
            <a:pPr marL="0" indent="0" algn="r" rtl="1">
              <a:buNone/>
            </a:pPr>
            <a:r>
              <a:rPr lang="fa-IR" sz="1600" dirty="0"/>
              <a:t> </a:t>
            </a:r>
            <a:r>
              <a:rPr lang="fa-IR" sz="1600" dirty="0" smtClean="0"/>
              <a:t> این باعث می شود تا پژوهشگران و نویسندگان برای کیفیت و دقت کار خود مسئولیت پذیر باشند </a:t>
            </a:r>
            <a:endParaRPr lang="en-GB" sz="1600" dirty="0" smtClean="0"/>
          </a:p>
          <a:p>
            <a:pPr marL="0" indent="0" algn="r" rtl="1">
              <a:buNone/>
            </a:pPr>
            <a:r>
              <a:rPr lang="en-GB" sz="1600" dirty="0"/>
              <a:t> </a:t>
            </a:r>
            <a:r>
              <a:rPr lang="en-GB" sz="1600" dirty="0" smtClean="0"/>
              <a:t> </a:t>
            </a:r>
          </a:p>
          <a:p>
            <a:pPr marL="0" indent="0" algn="r" rtl="1">
              <a:buNone/>
            </a:pP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65025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دو نمونه ازمجموعه چک لیست هایی که برای ارزیابی مقالات طراحی شدند:</a:t>
            </a:r>
          </a:p>
          <a:p>
            <a:r>
              <a:rPr lang="en-US" dirty="0" smtClean="0"/>
              <a:t>Critical Appraisal Skills Program  (CASP)</a:t>
            </a:r>
          </a:p>
          <a:p>
            <a:r>
              <a:rPr lang="en-US" dirty="0" smtClean="0"/>
              <a:t>http:// casp_uk.net/</a:t>
            </a:r>
            <a:r>
              <a:rPr lang="en-US" dirty="0" err="1" smtClean="0"/>
              <a:t>casp_tools_checklists</a:t>
            </a:r>
            <a:r>
              <a:rPr lang="en-US" dirty="0" smtClean="0"/>
              <a:t>/</a:t>
            </a:r>
            <a:endParaRPr lang="fa-IR" dirty="0" smtClean="0"/>
          </a:p>
          <a:p>
            <a:r>
              <a:rPr lang="en-GB" dirty="0" smtClean="0"/>
              <a:t>http://jbi.global/critical_appraisal_tools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0988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fa-IR" sz="1800" dirty="0"/>
              <a:t>انواع مطالعات مشاهده </a:t>
            </a:r>
            <a:r>
              <a:rPr lang="fa-IR" sz="1800" dirty="0" smtClean="0"/>
              <a:t>ای</a:t>
            </a:r>
          </a:p>
          <a:p>
            <a:pPr algn="r" rtl="1"/>
            <a:r>
              <a:rPr lang="fa-IR" sz="1800" dirty="0" smtClean="0"/>
              <a:t> </a:t>
            </a:r>
            <a:r>
              <a:rPr lang="fa-IR" sz="1800" b="1" dirty="0">
                <a:solidFill>
                  <a:srgbClr val="FF0000"/>
                </a:solidFill>
              </a:rPr>
              <a:t>مطالعات </a:t>
            </a:r>
            <a:r>
              <a:rPr lang="fa-IR" sz="1800" b="1" dirty="0" smtClean="0">
                <a:solidFill>
                  <a:srgbClr val="FF0000"/>
                </a:solidFill>
              </a:rPr>
              <a:t>توصیفی </a:t>
            </a:r>
            <a:r>
              <a:rPr lang="en-GB" sz="1800" dirty="0" smtClean="0">
                <a:solidFill>
                  <a:srgbClr val="FF0000"/>
                </a:solidFill>
                <a:cs typeface="B Nazanin" panose="00000400000000000000" pitchFamily="2" charset="-78"/>
              </a:rPr>
              <a:t>Descriptive</a:t>
            </a:r>
            <a:r>
              <a:rPr lang="en-GB" sz="1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1800" b="1" dirty="0" smtClean="0">
                <a:solidFill>
                  <a:srgbClr val="FF0000"/>
                </a:solidFill>
                <a:cs typeface="B Nazanin" panose="00000400000000000000" pitchFamily="2" charset="-78"/>
              </a:rPr>
              <a:t> </a:t>
            </a:r>
            <a:r>
              <a:rPr lang="fa-IR" sz="1600" dirty="0" smtClean="0">
                <a:cs typeface="B Nazanin" panose="00000400000000000000" pitchFamily="2" charset="-78"/>
              </a:rPr>
              <a:t>به </a:t>
            </a:r>
            <a:r>
              <a:rPr lang="fa-IR" sz="1600" dirty="0">
                <a:cs typeface="B Nazanin" panose="00000400000000000000" pitchFamily="2" charset="-78"/>
              </a:rPr>
              <a:t>نوعی روش گزارش دهی هستند تا اینکه بخواهند یک مطالعه باشند. برای آنها پیشنهاد طرح </a:t>
            </a:r>
            <a:r>
              <a:rPr lang="fa-IR" sz="1600" dirty="0" smtClean="0">
                <a:cs typeface="B Nazanin" panose="00000400000000000000" pitchFamily="2" charset="-78"/>
              </a:rPr>
              <a:t>داده می </a:t>
            </a:r>
            <a:r>
              <a:rPr lang="fa-IR" sz="1600" dirty="0">
                <a:cs typeface="B Nazanin" panose="00000400000000000000" pitchFamily="2" charset="-78"/>
              </a:rPr>
              <a:t>شود، </a:t>
            </a:r>
            <a:r>
              <a:rPr lang="fa-IR" sz="1600" dirty="0" smtClean="0">
                <a:cs typeface="B Nazanin" panose="00000400000000000000" pitchFamily="2" charset="-78"/>
              </a:rPr>
              <a:t>اطلاعات </a:t>
            </a:r>
            <a:r>
              <a:rPr lang="fa-IR" sz="1600" dirty="0">
                <a:cs typeface="B Nazanin" panose="00000400000000000000" pitchFamily="2" charset="-78"/>
              </a:rPr>
              <a:t>جمع اوری می شود و سپس گزارش آن تهیه می شود. خلق فرضیه های پژوهشی مهمترین فایده مطالعات توصیفی </a:t>
            </a:r>
            <a:r>
              <a:rPr lang="fa-IR" sz="1600" dirty="0" smtClean="0">
                <a:cs typeface="B Nazanin" panose="00000400000000000000" pitchFamily="2" charset="-78"/>
              </a:rPr>
              <a:t>میباشد.</a:t>
            </a:r>
          </a:p>
          <a:p>
            <a:pPr algn="r" rtl="1"/>
            <a:r>
              <a:rPr lang="fa-IR" sz="1800" b="1" dirty="0"/>
              <a:t>مجموعه موارد/گزارش </a:t>
            </a:r>
            <a:r>
              <a:rPr lang="fa-IR" sz="1800" b="1" dirty="0" smtClean="0"/>
              <a:t>مورد </a:t>
            </a:r>
            <a:r>
              <a:rPr lang="en-GB" sz="1800" dirty="0" smtClean="0"/>
              <a:t>Case </a:t>
            </a:r>
            <a:r>
              <a:rPr lang="en-GB" sz="1800" dirty="0"/>
              <a:t>series/ Case </a:t>
            </a:r>
            <a:r>
              <a:rPr lang="en-GB" sz="1800" dirty="0" smtClean="0"/>
              <a:t>report </a:t>
            </a:r>
            <a:endParaRPr lang="fa-IR" sz="1800" dirty="0" smtClean="0"/>
          </a:p>
          <a:p>
            <a:pPr algn="r" rtl="1"/>
            <a:r>
              <a:rPr lang="fa-IR" sz="1800" dirty="0" smtClean="0"/>
              <a:t> </a:t>
            </a:r>
            <a:r>
              <a:rPr lang="fa-IR" sz="1800" b="1" dirty="0">
                <a:solidFill>
                  <a:srgbClr val="FF0000"/>
                </a:solidFill>
              </a:rPr>
              <a:t>مطالعات </a:t>
            </a:r>
            <a:r>
              <a:rPr lang="fa-IR" sz="1800" b="1" dirty="0" smtClean="0">
                <a:solidFill>
                  <a:srgbClr val="FF0000"/>
                </a:solidFill>
              </a:rPr>
              <a:t>تحلیلی </a:t>
            </a:r>
            <a:r>
              <a:rPr lang="en-GB" sz="1800" b="1" dirty="0" smtClean="0">
                <a:solidFill>
                  <a:srgbClr val="FF0000"/>
                </a:solidFill>
              </a:rPr>
              <a:t> </a:t>
            </a:r>
            <a:r>
              <a:rPr lang="en-GB" sz="1600" dirty="0" smtClean="0">
                <a:solidFill>
                  <a:srgbClr val="FF0000"/>
                </a:solidFill>
              </a:rPr>
              <a:t>Analytic </a:t>
            </a:r>
            <a:r>
              <a:rPr lang="fa-IR" sz="1600" dirty="0"/>
              <a:t>توصیف نیز دارند و سپس به بررسی ارتباط بین متغییرها می پردازند</a:t>
            </a:r>
            <a:r>
              <a:rPr lang="fa-IR" sz="1800" b="1" dirty="0"/>
              <a:t>.</a:t>
            </a:r>
          </a:p>
          <a:p>
            <a:pPr algn="r" rtl="1"/>
            <a:r>
              <a:rPr lang="en-GB" sz="1800" dirty="0"/>
              <a:t>.I </a:t>
            </a:r>
            <a:r>
              <a:rPr lang="fa-IR" sz="1800" b="1" dirty="0"/>
              <a:t>مطالعات </a:t>
            </a:r>
            <a:r>
              <a:rPr lang="fa-IR" sz="1800" b="1" dirty="0" smtClean="0"/>
              <a:t>مقطعی</a:t>
            </a:r>
            <a:r>
              <a:rPr lang="en-GB" sz="1800" dirty="0" smtClean="0"/>
              <a:t> </a:t>
            </a:r>
            <a:r>
              <a:rPr lang="en-GB" sz="1800" dirty="0"/>
              <a:t>Cross -</a:t>
            </a:r>
            <a:r>
              <a:rPr lang="en-GB" sz="1800" dirty="0" smtClean="0"/>
              <a:t>sectional</a:t>
            </a:r>
            <a:r>
              <a:rPr lang="en-GB" sz="1800" b="1" dirty="0" smtClean="0"/>
              <a:t> </a:t>
            </a:r>
            <a:r>
              <a:rPr lang="fa-IR" sz="1800" b="1" dirty="0"/>
              <a:t>یا </a:t>
            </a:r>
            <a:r>
              <a:rPr lang="fa-IR" sz="1800" b="1" dirty="0" smtClean="0"/>
              <a:t>مطالعات شیوع</a:t>
            </a:r>
            <a:r>
              <a:rPr lang="en-GB" sz="1800" dirty="0" smtClean="0"/>
              <a:t>Prevalence Studies </a:t>
            </a:r>
            <a:endParaRPr lang="en-GB" sz="1800" b="1" dirty="0"/>
          </a:p>
          <a:p>
            <a:pPr algn="r" rtl="1"/>
            <a:r>
              <a:rPr lang="en-GB" sz="1800" dirty="0"/>
              <a:t>.II </a:t>
            </a:r>
            <a:r>
              <a:rPr lang="fa-IR" sz="1800" b="1" dirty="0"/>
              <a:t>مطالعات </a:t>
            </a:r>
            <a:r>
              <a:rPr lang="fa-IR" sz="1800" b="1" dirty="0" smtClean="0"/>
              <a:t>مورد-شاهد</a:t>
            </a:r>
            <a:r>
              <a:rPr lang="fa-IR" sz="1800" b="1" dirty="0"/>
              <a:t>ی</a:t>
            </a:r>
            <a:r>
              <a:rPr lang="en-GB" sz="1800" dirty="0" smtClean="0"/>
              <a:t>Case –control</a:t>
            </a:r>
            <a:r>
              <a:rPr lang="en-GB" sz="1800" b="1" dirty="0" smtClean="0"/>
              <a:t> </a:t>
            </a:r>
            <a:endParaRPr lang="en-GB" sz="1800" b="1" dirty="0"/>
          </a:p>
          <a:p>
            <a:pPr algn="r" rtl="1"/>
            <a:r>
              <a:rPr lang="en-GB" sz="1800" dirty="0" smtClean="0"/>
              <a:t>.III</a:t>
            </a:r>
            <a:r>
              <a:rPr lang="fa-IR" sz="1800" b="1" dirty="0" smtClean="0"/>
              <a:t>مطالعات همگروهی </a:t>
            </a:r>
            <a:r>
              <a:rPr lang="en-GB" sz="1800" dirty="0" smtClean="0"/>
              <a:t>cohort</a:t>
            </a:r>
            <a:endParaRPr lang="en-GB" sz="1800" b="1" dirty="0" smtClean="0"/>
          </a:p>
          <a:p>
            <a:pPr marL="0" indent="0" algn="r">
              <a:buNone/>
            </a:pPr>
            <a:endParaRPr lang="fa-IR" sz="2400" b="1" dirty="0">
              <a:cs typeface="B Nazanin" panose="00000400000000000000" pitchFamily="2" charset="-78"/>
            </a:endParaRPr>
          </a:p>
          <a:p>
            <a:pPr algn="r" rtl="1"/>
            <a:endParaRPr lang="fa-IR" dirty="0" smtClean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888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fa-IR" sz="2000" dirty="0"/>
              <a:t>انواع مقالات پژوهشی</a:t>
            </a:r>
            <a:r>
              <a:rPr lang="fa-IR" sz="2000" dirty="0" smtClean="0"/>
              <a:t>:</a:t>
            </a:r>
            <a:endParaRPr lang="en-GB" sz="2000" dirty="0" smtClean="0"/>
          </a:p>
          <a:p>
            <a:pPr marL="0" indent="0" algn="r" rtl="1">
              <a:buNone/>
            </a:pPr>
            <a:r>
              <a:rPr lang="en-GB" sz="2000" dirty="0" smtClean="0"/>
              <a:t>  </a:t>
            </a:r>
            <a:r>
              <a:rPr lang="fa-IR" sz="2000" dirty="0" smtClean="0"/>
              <a:t>    </a:t>
            </a:r>
            <a:r>
              <a:rPr lang="fa-IR" sz="2000" b="1" dirty="0" smtClean="0"/>
              <a:t>نامه ها، مقالات کوتاه</a:t>
            </a:r>
            <a:endParaRPr lang="en-US" sz="2000" b="1" dirty="0" smtClean="0"/>
          </a:p>
          <a:p>
            <a:pPr marL="0" indent="0" algn="r" rtl="1">
              <a:buNone/>
            </a:pPr>
            <a:r>
              <a:rPr lang="en-GB" sz="2000" b="1" dirty="0" smtClean="0"/>
              <a:t>Letters, </a:t>
            </a:r>
            <a:r>
              <a:rPr lang="en-US" sz="2000" b="1" dirty="0" smtClean="0"/>
              <a:t>Rapid or Brief or Short Communications    </a:t>
            </a:r>
            <a:endParaRPr lang="en-GB" sz="2000" b="1" dirty="0" smtClean="0"/>
          </a:p>
          <a:p>
            <a:pPr marL="0" indent="0" algn="r" rtl="1">
              <a:buNone/>
            </a:pPr>
            <a:r>
              <a:rPr lang="en-US" sz="2000" b="1" dirty="0" smtClean="0"/>
              <a:t>     </a:t>
            </a:r>
            <a:r>
              <a:rPr lang="fa-IR" sz="2000" b="1" dirty="0" smtClean="0"/>
              <a:t>مقالات مروری</a:t>
            </a:r>
            <a:endParaRPr lang="en-US" sz="2000" b="1" dirty="0" smtClean="0"/>
          </a:p>
          <a:p>
            <a:pPr marL="0" indent="0" algn="r" rtl="1">
              <a:buNone/>
            </a:pPr>
            <a:r>
              <a:rPr lang="en-US" sz="2000" b="1" dirty="0" smtClean="0"/>
              <a:t>Review Papers    </a:t>
            </a:r>
            <a:endParaRPr lang="en-GB" sz="2000" b="1" dirty="0" smtClean="0"/>
          </a:p>
          <a:p>
            <a:pPr marL="0" indent="0" algn="r" rtl="1">
              <a:buNone/>
            </a:pPr>
            <a:r>
              <a:rPr lang="fa-IR" sz="2000" b="1" dirty="0" smtClean="0"/>
              <a:t> </a:t>
            </a:r>
            <a:r>
              <a:rPr lang="en-US" sz="2000" b="1" dirty="0" smtClean="0"/>
              <a:t>  </a:t>
            </a:r>
            <a:r>
              <a:rPr lang="fa-IR" sz="2000" b="1" dirty="0" smtClean="0"/>
              <a:t>مقالات </a:t>
            </a:r>
            <a:r>
              <a:rPr lang="fa-IR" sz="2000" b="1" dirty="0"/>
              <a:t>کامل یا اصیل </a:t>
            </a:r>
            <a:r>
              <a:rPr lang="fa-IR" sz="2000" b="1" dirty="0" smtClean="0"/>
              <a:t>پژوهشی</a:t>
            </a:r>
            <a:r>
              <a:rPr lang="en-US" sz="2000" b="1" dirty="0" smtClean="0"/>
              <a:t> </a:t>
            </a:r>
          </a:p>
          <a:p>
            <a:pPr marL="0" indent="0" algn="r" rtl="1">
              <a:buNone/>
            </a:pPr>
            <a:r>
              <a:rPr lang="en-US" sz="2000" b="1" dirty="0" smtClean="0"/>
              <a:t>Full articles or Original research articles  </a:t>
            </a:r>
            <a:endParaRPr lang="fa-IR" sz="2000" b="1" dirty="0" smtClean="0"/>
          </a:p>
          <a:p>
            <a:pPr marL="0" indent="0" algn="r" rtl="1">
              <a:buNone/>
            </a:pPr>
            <a:endParaRPr lang="en-GB" sz="2000" dirty="0" smtClean="0"/>
          </a:p>
          <a:p>
            <a:pPr marL="0" indent="0">
              <a:buNone/>
            </a:pP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8493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/>
              <a:t>ساختارکلی و اجزای یک مقاله پژوهشی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 </a:t>
            </a:r>
            <a:r>
              <a:rPr lang="en-GB" dirty="0"/>
              <a:t>I: Introduction </a:t>
            </a:r>
          </a:p>
          <a:p>
            <a:r>
              <a:rPr lang="en-GB" dirty="0" smtClean="0"/>
              <a:t> </a:t>
            </a:r>
            <a:r>
              <a:rPr lang="en-GB" dirty="0"/>
              <a:t>M</a:t>
            </a:r>
            <a:r>
              <a:rPr lang="en-GB" dirty="0" smtClean="0"/>
              <a:t>: Methods</a:t>
            </a:r>
            <a:endParaRPr lang="en-GB" dirty="0"/>
          </a:p>
          <a:p>
            <a:r>
              <a:rPr lang="en-GB" dirty="0" smtClean="0"/>
              <a:t> </a:t>
            </a:r>
            <a:r>
              <a:rPr lang="en-GB" dirty="0"/>
              <a:t>R: </a:t>
            </a:r>
            <a:r>
              <a:rPr lang="en-GB" dirty="0" smtClean="0"/>
              <a:t>Results</a:t>
            </a:r>
            <a:endParaRPr lang="en-GB" dirty="0"/>
          </a:p>
          <a:p>
            <a:r>
              <a:rPr lang="en-GB" dirty="0" smtClean="0"/>
              <a:t>D</a:t>
            </a:r>
            <a:r>
              <a:rPr lang="en-GB" dirty="0"/>
              <a:t>: Discussion </a:t>
            </a:r>
          </a:p>
        </p:txBody>
      </p:sp>
    </p:spTree>
    <p:extLst>
      <p:ext uri="{BB962C8B-B14F-4D97-AF65-F5344CB8AC3E}">
        <p14:creationId xmlns:p14="http://schemas.microsoft.com/office/powerpoint/2010/main" val="609450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/>
              <a:t>عنوان، نقش یک تابلوی تبلیغاتی برای یک مقاله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22401"/>
            <a:ext cx="8596668" cy="4618962"/>
          </a:xfrm>
        </p:spPr>
        <p:txBody>
          <a:bodyPr>
            <a:normAutofit/>
          </a:bodyPr>
          <a:lstStyle/>
          <a:p>
            <a:pPr algn="r" rtl="1"/>
            <a:r>
              <a:rPr lang="fa-IR" sz="1600" dirty="0"/>
              <a:t>قابل فهم و معنی دار، جذاب و مشخص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واضح نشان دادن محتوای کار</a:t>
            </a:r>
          </a:p>
          <a:p>
            <a:pPr algn="r" rtl="1"/>
            <a:r>
              <a:rPr lang="fa-IR" sz="1600" dirty="0"/>
              <a:t> </a:t>
            </a:r>
            <a:r>
              <a:rPr lang="fa-IR" sz="1600" dirty="0" smtClean="0"/>
              <a:t>امتناع </a:t>
            </a:r>
            <a:r>
              <a:rPr lang="fa-IR" sz="1600" dirty="0"/>
              <a:t>از به کاربردن عبار تهایی مانند "یک </a:t>
            </a:r>
            <a:r>
              <a:rPr lang="fa-IR" sz="1600" dirty="0" smtClean="0"/>
              <a:t>مطالعه ای</a:t>
            </a:r>
            <a:r>
              <a:rPr lang="fa-IR" sz="1600" dirty="0"/>
              <a:t>" ، "مشاهد </a:t>
            </a:r>
            <a:r>
              <a:rPr lang="fa-IR" sz="1600" dirty="0" smtClean="0"/>
              <a:t>ه ای </a:t>
            </a:r>
            <a:r>
              <a:rPr lang="fa-IR" sz="1600" dirty="0"/>
              <a:t>بر" ، "آشنایی با" ، نگاهی به" ، " </a:t>
            </a:r>
            <a:r>
              <a:rPr lang="fa-IR" sz="1600" dirty="0" smtClean="0"/>
              <a:t>مطالعه ای </a:t>
            </a:r>
            <a:r>
              <a:rPr lang="fa-IR" sz="1600" dirty="0"/>
              <a:t>پیرامون" و ...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امتناع از به کاربردن اختصارات و اصطلاحات مخصوص، استثنائاتی وجود دارند که از این قاعده پیروی نمی کنند.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دارای </a:t>
            </a:r>
            <a:r>
              <a:rPr lang="fa-IR" sz="1600" dirty="0" smtClean="0"/>
              <a:t>واژه های </a:t>
            </a:r>
            <a:r>
              <a:rPr lang="fa-IR" sz="1600" dirty="0"/>
              <a:t>مناسب برای سریعتر یافتن مقاله هنگام سرچ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حروف اول کلمات </a:t>
            </a:r>
            <a:r>
              <a:rPr lang="fa-IR" sz="1600" dirty="0" smtClean="0"/>
              <a:t>اصلی</a:t>
            </a:r>
            <a:r>
              <a:rPr lang="en-US" sz="1600" dirty="0" smtClean="0"/>
              <a:t> </a:t>
            </a:r>
            <a:r>
              <a:rPr lang="fa-IR" sz="1600" dirty="0" smtClean="0"/>
              <a:t>( اسمها، فعلها</a:t>
            </a:r>
            <a:r>
              <a:rPr lang="fa-IR" sz="1600" dirty="0"/>
              <a:t>، صفات و </a:t>
            </a:r>
            <a:r>
              <a:rPr lang="fa-IR" sz="1600" dirty="0" smtClean="0"/>
              <a:t>...) </a:t>
            </a:r>
            <a:r>
              <a:rPr lang="fa-IR" sz="1600" dirty="0"/>
              <a:t>با حروف کاپیتال</a:t>
            </a:r>
          </a:p>
          <a:p>
            <a:pPr algn="r" rtl="1"/>
            <a:r>
              <a:rPr lang="fa-IR" sz="1600" dirty="0" smtClean="0"/>
              <a:t> </a:t>
            </a:r>
            <a:r>
              <a:rPr lang="fa-IR" sz="1600" dirty="0"/>
              <a:t>جامع، ذکر </a:t>
            </a:r>
            <a:r>
              <a:rPr lang="fa-IR" sz="1600" dirty="0" smtClean="0"/>
              <a:t>زمان </a:t>
            </a:r>
            <a:r>
              <a:rPr lang="fa-IR" sz="1600" dirty="0"/>
              <a:t>و مکان در دو حالت: مطالعه توصیفی و مقطعی، ذکر زمان و مکان اهمیت ویژه داشته باشد.</a:t>
            </a:r>
          </a:p>
          <a:p>
            <a:pPr algn="r" rtl="1"/>
            <a:r>
              <a:rPr lang="fa-IR" sz="1600" dirty="0" smtClean="0"/>
              <a:t>محدودیت </a:t>
            </a:r>
            <a:r>
              <a:rPr lang="fa-IR" sz="1600" dirty="0"/>
              <a:t>برخی </a:t>
            </a:r>
            <a:r>
              <a:rPr lang="fa-IR" sz="1600" dirty="0" smtClean="0"/>
              <a:t>ژورنالها </a:t>
            </a:r>
            <a:r>
              <a:rPr lang="fa-IR" sz="1600" dirty="0"/>
              <a:t>برای تعداد کلمات عنوان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3284556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b="1" dirty="0"/>
              <a:t>اگر ناگزیر به نوشتن عنوان طولانی بودیم، چه پیشنهادی </a:t>
            </a:r>
            <a:r>
              <a:rPr lang="fa-IR" sz="2400" b="1" dirty="0" smtClean="0"/>
              <a:t>دارید؟ 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b="1" dirty="0"/>
              <a:t>عناوین </a:t>
            </a:r>
            <a:r>
              <a:rPr lang="fa-IR" sz="2400" b="1" dirty="0" smtClean="0"/>
              <a:t>خبری </a:t>
            </a:r>
            <a:r>
              <a:rPr lang="en-US" sz="2400" b="1" dirty="0" smtClean="0"/>
              <a:t>Declarative Title   :</a:t>
            </a:r>
            <a:endParaRPr lang="fa-IR" sz="2400" b="1" dirty="0" smtClean="0"/>
          </a:p>
          <a:p>
            <a:pPr algn="r" rtl="1"/>
            <a:r>
              <a:rPr lang="fa-IR" sz="2400" b="1" dirty="0"/>
              <a:t>عنوان </a:t>
            </a:r>
            <a:r>
              <a:rPr lang="fa-IR" sz="2400" b="1" dirty="0" smtClean="0"/>
              <a:t>توصیفی</a:t>
            </a:r>
            <a:r>
              <a:rPr lang="en-US" sz="2400" b="1" dirty="0" smtClean="0"/>
              <a:t>  Descriptive Title  :</a:t>
            </a:r>
            <a:endParaRPr lang="fa-IR" sz="2400" b="1" dirty="0" smtClean="0"/>
          </a:p>
          <a:p>
            <a:pPr algn="r" rtl="1"/>
            <a:r>
              <a:rPr lang="fa-IR" sz="2400" b="1" dirty="0"/>
              <a:t>عنوان </a:t>
            </a:r>
            <a:r>
              <a:rPr lang="fa-IR" sz="2400" b="1" dirty="0" smtClean="0"/>
              <a:t>پرسشی</a:t>
            </a:r>
            <a:r>
              <a:rPr lang="en-US" sz="2400" b="1" dirty="0" smtClean="0"/>
              <a:t>Interrogative Title   :</a:t>
            </a:r>
            <a:endParaRPr lang="fa-IR" sz="2400" b="1" dirty="0" smtClean="0"/>
          </a:p>
          <a:p>
            <a:pPr algn="r" rtl="1"/>
            <a:r>
              <a:rPr lang="fa-IR" sz="2400" b="1" dirty="0"/>
              <a:t>عنوان </a:t>
            </a:r>
            <a:r>
              <a:rPr lang="fa-IR" sz="2400" b="1" dirty="0" smtClean="0"/>
              <a:t>کوتاه</a:t>
            </a:r>
            <a:r>
              <a:rPr lang="en-US" sz="2400" b="1" dirty="0" smtClean="0"/>
              <a:t>Running Title       :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25768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8255"/>
            <a:ext cx="10515600" cy="1325563"/>
          </a:xfrm>
        </p:spPr>
        <p:txBody>
          <a:bodyPr>
            <a:normAutofit/>
          </a:bodyPr>
          <a:lstStyle/>
          <a:p>
            <a:pPr algn="r" rtl="1"/>
            <a:r>
              <a:rPr lang="fa-IR" sz="2400" dirty="0"/>
              <a:t>نویسندگان و افیلیشن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400" dirty="0"/>
              <a:t>انواع نویسندگان و </a:t>
            </a:r>
            <a:r>
              <a:rPr lang="fa-IR" sz="2400" dirty="0" smtClean="0"/>
              <a:t>وظایف</a:t>
            </a:r>
            <a:r>
              <a:rPr lang="en-US" sz="2400" dirty="0" smtClean="0"/>
              <a:t>:</a:t>
            </a:r>
          </a:p>
          <a:p>
            <a:pPr algn="r" rtl="1"/>
            <a:r>
              <a:rPr lang="fa-IR" sz="2400" b="1" dirty="0"/>
              <a:t>نویسنده </a:t>
            </a:r>
            <a:r>
              <a:rPr lang="fa-IR" sz="2400" b="1" dirty="0" smtClean="0"/>
              <a:t>اول</a:t>
            </a:r>
            <a:r>
              <a:rPr lang="en-US" sz="1600" b="1" dirty="0" smtClean="0"/>
              <a:t>:</a:t>
            </a:r>
            <a:r>
              <a:rPr lang="fa-IR" sz="1600" b="1" dirty="0" smtClean="0"/>
              <a:t> </a:t>
            </a:r>
            <a:r>
              <a:rPr lang="en-US" sz="1600" b="1" dirty="0" smtClean="0"/>
              <a:t>)</a:t>
            </a:r>
            <a:r>
              <a:rPr lang="fa-IR" sz="1600" b="1" dirty="0" smtClean="0"/>
              <a:t> </a:t>
            </a:r>
            <a:r>
              <a:rPr lang="en-US" sz="1600" dirty="0" smtClean="0"/>
              <a:t>First Author</a:t>
            </a:r>
            <a:r>
              <a:rPr lang="fa-IR" sz="1600" b="1" dirty="0" smtClean="0"/>
              <a:t> </a:t>
            </a:r>
            <a:r>
              <a:rPr lang="en-US" sz="1600" b="1" dirty="0" smtClean="0"/>
              <a:t>(</a:t>
            </a:r>
            <a:r>
              <a:rPr lang="fa-IR" sz="1600" b="1" dirty="0" smtClean="0"/>
              <a:t> </a:t>
            </a:r>
            <a:r>
              <a:rPr lang="fa-IR" sz="1700" dirty="0" smtClean="0"/>
              <a:t>نویسنده </a:t>
            </a:r>
            <a:r>
              <a:rPr lang="fa-IR" sz="1700" dirty="0"/>
              <a:t>اول معمولا کسی است که مسئولیت اصلی نگارش را برعهده دارد و هماهنگ کننده سایر </a:t>
            </a:r>
            <a:r>
              <a:rPr lang="fa-IR" sz="1700" dirty="0" smtClean="0"/>
              <a:t>نویسندگان</a:t>
            </a:r>
            <a:r>
              <a:rPr lang="en-US" sz="1700" dirty="0" smtClean="0"/>
              <a:t> </a:t>
            </a:r>
            <a:r>
              <a:rPr lang="fa-IR" sz="1700" dirty="0" smtClean="0"/>
              <a:t> است.</a:t>
            </a:r>
          </a:p>
          <a:p>
            <a:pPr algn="r" rtl="1"/>
            <a:r>
              <a:rPr lang="fa-IR" sz="1700" dirty="0"/>
              <a:t>انجام </a:t>
            </a:r>
            <a:r>
              <a:rPr lang="fa-IR" sz="1700" dirty="0" smtClean="0"/>
              <a:t>تحلیلهای </a:t>
            </a:r>
            <a:r>
              <a:rPr lang="fa-IR" sz="1700" dirty="0"/>
              <a:t>آماری </a:t>
            </a:r>
            <a:r>
              <a:rPr lang="fa-IR" sz="1700" dirty="0" smtClean="0"/>
              <a:t>گاهی </a:t>
            </a:r>
            <a:r>
              <a:rPr lang="fa-IR" sz="1700" dirty="0"/>
              <a:t>برای </a:t>
            </a:r>
            <a:r>
              <a:rPr lang="fa-IR" sz="1700" dirty="0" smtClean="0"/>
              <a:t>تحلیلهای </a:t>
            </a:r>
            <a:r>
              <a:rPr lang="fa-IR" sz="1700" dirty="0"/>
              <a:t>پیشرفته یا مقالات آماری سنگین، متخصص آمار کار را انجام می دهد</a:t>
            </a:r>
            <a:r>
              <a:rPr lang="fa-IR" sz="1700" dirty="0" smtClean="0"/>
              <a:t>.</a:t>
            </a:r>
            <a:endParaRPr lang="fa-IR" sz="1700" dirty="0"/>
          </a:p>
          <a:p>
            <a:pPr algn="r" rtl="1"/>
            <a:r>
              <a:rPr lang="fa-IR" sz="1700" dirty="0"/>
              <a:t>• طراحی جداول و نمودارها در متن با مشورت نویسنده ارشد</a:t>
            </a:r>
          </a:p>
          <a:p>
            <a:pPr algn="r" rtl="1"/>
            <a:r>
              <a:rPr lang="fa-IR" sz="1700" dirty="0"/>
              <a:t>• نشان دادن کار به سایر نویسندگان پس از </a:t>
            </a:r>
            <a:r>
              <a:rPr lang="fa-IR" sz="1700" dirty="0" smtClean="0"/>
              <a:t>بازخوانی </a:t>
            </a:r>
            <a:r>
              <a:rPr lang="fa-IR" sz="1700" dirty="0"/>
              <a:t>و تصویب نویسنده ارشد</a:t>
            </a:r>
          </a:p>
          <a:p>
            <a:pPr algn="r" rtl="1"/>
            <a:r>
              <a:rPr lang="fa-IR" sz="1700" dirty="0"/>
              <a:t>• ارسال برای چاپ با موفقیت نویسنده ارشد و سایر نویسندگان</a:t>
            </a:r>
          </a:p>
          <a:p>
            <a:pPr algn="r" rtl="1"/>
            <a:r>
              <a:rPr lang="fa-IR" sz="1700" dirty="0"/>
              <a:t>• اطلاع به سایر همکاران در مورد روند انتشار</a:t>
            </a:r>
          </a:p>
          <a:p>
            <a:pPr algn="r" rtl="1"/>
            <a:r>
              <a:rPr lang="fa-IR" sz="1700" dirty="0"/>
              <a:t>• پاسخ به </a:t>
            </a:r>
            <a:r>
              <a:rPr lang="fa-IR" sz="1700" dirty="0" smtClean="0"/>
              <a:t>توصیه های </a:t>
            </a:r>
            <a:r>
              <a:rPr lang="fa-IR" sz="1700" dirty="0"/>
              <a:t>داوری با درمیان گذاشتن کار با سایر </a:t>
            </a:r>
            <a:r>
              <a:rPr lang="fa-IR" sz="1700" dirty="0" smtClean="0"/>
              <a:t>همکاران</a:t>
            </a:r>
            <a:endParaRPr lang="fa-IR" sz="1700" dirty="0"/>
          </a:p>
        </p:txBody>
      </p:sp>
    </p:spTree>
    <p:extLst>
      <p:ext uri="{BB962C8B-B14F-4D97-AF65-F5344CB8AC3E}">
        <p14:creationId xmlns:p14="http://schemas.microsoft.com/office/powerpoint/2010/main" val="223520991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967</TotalTime>
  <Words>4356</Words>
  <Application>Microsoft Office PowerPoint</Application>
  <PresentationFormat>Widescreen</PresentationFormat>
  <Paragraphs>330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B Nazanin</vt:lpstr>
      <vt:lpstr>Tahoma</vt:lpstr>
      <vt:lpstr>Trebuchet MS</vt:lpstr>
      <vt:lpstr>Wingdings 3</vt:lpstr>
      <vt:lpstr>Facet</vt:lpstr>
      <vt:lpstr>انواع مطالعات پژوهشی</vt:lpstr>
      <vt:lpstr>PowerPoint Presentation</vt:lpstr>
      <vt:lpstr>PowerPoint Presentation</vt:lpstr>
      <vt:lpstr>PowerPoint Presentation</vt:lpstr>
      <vt:lpstr>PowerPoint Presentation</vt:lpstr>
      <vt:lpstr>ساختارکلی و اجزای یک مقاله پژوهشی</vt:lpstr>
      <vt:lpstr>عنوان، نقش یک تابلوی تبلیغاتی برای یک مقاله</vt:lpstr>
      <vt:lpstr>اگر ناگزیر به نوشتن عنوان طولانی بودیم، چه پیشنهادی دارید؟ </vt:lpstr>
      <vt:lpstr>نویسندگان و افیلیشن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چکیده</vt:lpstr>
      <vt:lpstr>انواع چکیده</vt:lpstr>
      <vt:lpstr>کلیدواژه ها</vt:lpstr>
      <vt:lpstr>مقدمه  Introduction</vt:lpstr>
      <vt:lpstr>PowerPoint Presentation</vt:lpstr>
      <vt:lpstr> </vt:lpstr>
      <vt:lpstr>PowerPoint Presentation</vt:lpstr>
      <vt:lpstr>PowerPoint Presentation</vt:lpstr>
      <vt:lpstr>روش کار   Method </vt:lpstr>
      <vt:lpstr>PowerPoint Presentation</vt:lpstr>
      <vt:lpstr>PowerPoint Presentation</vt:lpstr>
      <vt:lpstr>نتایج :یافته ها، نشاندهنده سهم شما در ارتقای دانش:   Result</vt:lpstr>
      <vt:lpstr>PowerPoint Presentation</vt:lpstr>
      <vt:lpstr>PowerPoint Presentation</vt:lpstr>
      <vt:lpstr>PowerPoint Presentation</vt:lpstr>
      <vt:lpstr>بحث  Disscution</vt:lpstr>
      <vt:lpstr>PowerPoint Presentation</vt:lpstr>
      <vt:lpstr>PowerPoint Presentation</vt:lpstr>
      <vt:lpstr>نتیجه گیری    Conclusion </vt:lpstr>
      <vt:lpstr>تشکرات</vt:lpstr>
      <vt:lpstr> منابع و استنادها  </vt:lpstr>
      <vt:lpstr>تعارض منافع یا confilict of interest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انواع مطالعات پژوهشی</dc:title>
  <dc:creator>Windows User</dc:creator>
  <cp:lastModifiedBy>Maryam Sabokseir</cp:lastModifiedBy>
  <cp:revision>84</cp:revision>
  <dcterms:created xsi:type="dcterms:W3CDTF">2023-10-27T10:00:36Z</dcterms:created>
  <dcterms:modified xsi:type="dcterms:W3CDTF">2025-04-14T07:17:18Z</dcterms:modified>
</cp:coreProperties>
</file>